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7"/>
  </p:notesMasterIdLst>
  <p:sldIdLst>
    <p:sldId id="284" r:id="rId5"/>
    <p:sldId id="286" r:id="rId6"/>
    <p:sldId id="287" r:id="rId7"/>
    <p:sldId id="285" r:id="rId8"/>
    <p:sldId id="297" r:id="rId9"/>
    <p:sldId id="298" r:id="rId10"/>
    <p:sldId id="299" r:id="rId11"/>
    <p:sldId id="300" r:id="rId12"/>
    <p:sldId id="301" r:id="rId13"/>
    <p:sldId id="302" r:id="rId14"/>
    <p:sldId id="303" r:id="rId15"/>
    <p:sldId id="304" r:id="rId16"/>
    <p:sldId id="305" r:id="rId17"/>
    <p:sldId id="306" r:id="rId18"/>
    <p:sldId id="307" r:id="rId19"/>
    <p:sldId id="308" r:id="rId20"/>
    <p:sldId id="309" r:id="rId21"/>
    <p:sldId id="310" r:id="rId22"/>
    <p:sldId id="311" r:id="rId23"/>
    <p:sldId id="312" r:id="rId24"/>
    <p:sldId id="313" r:id="rId25"/>
    <p:sldId id="314" r:id="rId26"/>
    <p:sldId id="315" r:id="rId27"/>
    <p:sldId id="316" r:id="rId28"/>
    <p:sldId id="317" r:id="rId29"/>
    <p:sldId id="318" r:id="rId30"/>
    <p:sldId id="319" r:id="rId31"/>
    <p:sldId id="320" r:id="rId32"/>
    <p:sldId id="321" r:id="rId33"/>
    <p:sldId id="322" r:id="rId34"/>
    <p:sldId id="323" r:id="rId35"/>
    <p:sldId id="324"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A3A0"/>
    <a:srgbClr val="35898B"/>
    <a:srgbClr val="C9ABA7"/>
    <a:srgbClr val="FFCC66"/>
    <a:srgbClr val="97EFD3"/>
    <a:srgbClr val="ECC4BF"/>
    <a:srgbClr val="F15574"/>
    <a:srgbClr val="E9C46A"/>
    <a:srgbClr val="F4EBE8"/>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60F107-C8C0-4B27-86A0-B433C5277419}" v="278" dt="2025-04-21T14:12:12.5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899" autoAdjust="0"/>
  </p:normalViewPr>
  <p:slideViewPr>
    <p:cSldViewPr snapToGrid="0" snapToObjects="1" showGuides="1">
      <p:cViewPr varScale="1">
        <p:scale>
          <a:sx n="78" d="100"/>
          <a:sy n="78" d="100"/>
        </p:scale>
        <p:origin x="878" y="67"/>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4/21/2025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80D3DFC-11A7-4DDF-8AEE-A5ACE051EBF3}" type="slidenum">
              <a:rPr lang="en-US" smtClean="0"/>
              <a:t>21</a:t>
            </a:fld>
            <a:endParaRPr lang="en-US" dirty="0"/>
          </a:p>
        </p:txBody>
      </p:sp>
    </p:spTree>
    <p:extLst>
      <p:ext uri="{BB962C8B-B14F-4D97-AF65-F5344CB8AC3E}">
        <p14:creationId xmlns:p14="http://schemas.microsoft.com/office/powerpoint/2010/main" val="2935171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80D3DFC-11A7-4DDF-8AEE-A5ACE051EBF3}" type="slidenum">
              <a:rPr lang="en-US" smtClean="0"/>
              <a:t>28</a:t>
            </a:fld>
            <a:endParaRPr lang="en-US" dirty="0"/>
          </a:p>
        </p:txBody>
      </p:sp>
    </p:spTree>
    <p:extLst>
      <p:ext uri="{BB962C8B-B14F-4D97-AF65-F5344CB8AC3E}">
        <p14:creationId xmlns:p14="http://schemas.microsoft.com/office/powerpoint/2010/main" val="2937536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9.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p:txBody>
          <a:bodyPr/>
          <a:lstStyle/>
          <a:p>
            <a:r>
              <a:rPr lang="en-US" dirty="0"/>
              <a:t>Data analytics project</a:t>
            </a:r>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p:txBody>
          <a:bodyPr/>
          <a:lstStyle/>
          <a:p>
            <a:endParaRPr lang="en-US" sz="2400" dirty="0">
              <a:solidFill>
                <a:srgbClr val="1DA3A0"/>
              </a:solidFill>
              <a:latin typeface="Book Antiqua" panose="02040602050305030304" pitchFamily="18" charset="0"/>
            </a:endParaRPr>
          </a:p>
          <a:p>
            <a:r>
              <a:rPr lang="en-US" sz="2400" dirty="0">
                <a:solidFill>
                  <a:srgbClr val="1DA3A0"/>
                </a:solidFill>
                <a:latin typeface="Book Antiqua" panose="02040602050305030304" pitchFamily="18" charset="0"/>
              </a:rPr>
              <a:t>Shreya Sharan </a:t>
            </a:r>
          </a:p>
          <a:p>
            <a:r>
              <a:rPr lang="en-US" sz="2400" dirty="0">
                <a:solidFill>
                  <a:srgbClr val="1DA3A0"/>
                </a:solidFill>
                <a:latin typeface="Book Antiqua" panose="02040602050305030304" pitchFamily="18" charset="0"/>
              </a:rPr>
              <a:t>​</a:t>
            </a:r>
          </a:p>
          <a:p>
            <a:endParaRPr lang="en-US" sz="2400" dirty="0">
              <a:solidFill>
                <a:srgbClr val="1DA3A0"/>
              </a:solidFill>
              <a:latin typeface="Book Antiqua" panose="02040602050305030304" pitchFamily="18" charset="0"/>
            </a:endParaRPr>
          </a:p>
        </p:txBody>
      </p:sp>
      <p:pic>
        <p:nvPicPr>
          <p:cNvPr id="5" name="Picture Placeholder 4">
            <a:extLst>
              <a:ext uri="{FF2B5EF4-FFF2-40B4-BE49-F238E27FC236}">
                <a16:creationId xmlns:a16="http://schemas.microsoft.com/office/drawing/2014/main" id="{EFC20055-4A12-A222-FE43-5ACAE8573B04}"/>
              </a:ext>
            </a:extLst>
          </p:cNvPr>
          <p:cNvPicPr>
            <a:picLocks noGrp="1" noChangeAspect="1"/>
          </p:cNvPicPr>
          <p:nvPr>
            <p:ph type="pic" sz="quarter" idx="10"/>
          </p:nvPr>
        </p:nvPicPr>
        <p:blipFill>
          <a:blip r:embed="rId2"/>
          <a:srcRect l="29405" r="29405"/>
          <a:stretch>
            <a:fillRect/>
          </a:stretch>
        </p:blipFill>
        <p:spPr/>
      </p:pic>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8A77B-59CB-6679-C143-8CFBA8C9E31D}"/>
              </a:ext>
            </a:extLst>
          </p:cNvPr>
          <p:cNvSpPr>
            <a:spLocks noGrp="1"/>
          </p:cNvSpPr>
          <p:nvPr>
            <p:ph type="title"/>
          </p:nvPr>
        </p:nvSpPr>
        <p:spPr>
          <a:xfrm>
            <a:off x="1139952" y="512064"/>
            <a:ext cx="9912096" cy="579317"/>
          </a:xfrm>
        </p:spPr>
        <p:txBody>
          <a:bodyPr/>
          <a:lstStyle/>
          <a:p>
            <a:pPr marL="857250" indent="-857250" algn="l">
              <a:buFont typeface="Wingdings" panose="05000000000000000000" pitchFamily="2" charset="2"/>
              <a:buChar char="q"/>
            </a:pPr>
            <a:r>
              <a:rPr lang="en-US" sz="4000" dirty="0"/>
              <a:t>Basic overview</a:t>
            </a:r>
            <a:endParaRPr lang="en-IN" sz="4000" dirty="0"/>
          </a:p>
        </p:txBody>
      </p:sp>
      <p:sp>
        <p:nvSpPr>
          <p:cNvPr id="3" name="Slide Number Placeholder 2">
            <a:extLst>
              <a:ext uri="{FF2B5EF4-FFF2-40B4-BE49-F238E27FC236}">
                <a16:creationId xmlns:a16="http://schemas.microsoft.com/office/drawing/2014/main" id="{FDA5A27A-124B-0264-5169-F5731EE767BF}"/>
              </a:ext>
            </a:extLst>
          </p:cNvPr>
          <p:cNvSpPr>
            <a:spLocks noGrp="1"/>
          </p:cNvSpPr>
          <p:nvPr>
            <p:ph type="sldNum" sz="quarter" idx="12"/>
          </p:nvPr>
        </p:nvSpPr>
        <p:spPr/>
        <p:txBody>
          <a:bodyPr/>
          <a:lstStyle/>
          <a:p>
            <a:fld id="{8D0AFDD5-844D-364D-8AEC-50CF4D36D55D}" type="slidenum">
              <a:rPr lang="en-US" noProof="0" smtClean="0"/>
              <a:t>10</a:t>
            </a:fld>
            <a:endParaRPr lang="en-US" noProof="0"/>
          </a:p>
        </p:txBody>
      </p:sp>
      <p:sp>
        <p:nvSpPr>
          <p:cNvPr id="4" name="Footer Placeholder 3">
            <a:extLst>
              <a:ext uri="{FF2B5EF4-FFF2-40B4-BE49-F238E27FC236}">
                <a16:creationId xmlns:a16="http://schemas.microsoft.com/office/drawing/2014/main" id="{44E78C7E-F6CC-E83C-F7D9-840B0284B66D}"/>
              </a:ext>
            </a:extLst>
          </p:cNvPr>
          <p:cNvSpPr>
            <a:spLocks noGrp="1"/>
          </p:cNvSpPr>
          <p:nvPr>
            <p:ph type="ftr" sz="quarter" idx="11"/>
          </p:nvPr>
        </p:nvSpPr>
        <p:spPr>
          <a:xfrm>
            <a:off x="5364480" y="6602072"/>
            <a:ext cx="1463040" cy="45719"/>
          </a:xfrm>
        </p:spPr>
        <p:txBody>
          <a:bodyPr/>
          <a:lstStyle/>
          <a:p>
            <a:r>
              <a:rPr lang="en-US" noProof="0" dirty="0"/>
              <a:t>Olympic data</a:t>
            </a:r>
          </a:p>
          <a:p>
            <a:endParaRPr lang="en-US" noProof="0" dirty="0"/>
          </a:p>
        </p:txBody>
      </p:sp>
      <p:sp>
        <p:nvSpPr>
          <p:cNvPr id="5" name="Date Placeholder 4">
            <a:extLst>
              <a:ext uri="{FF2B5EF4-FFF2-40B4-BE49-F238E27FC236}">
                <a16:creationId xmlns:a16="http://schemas.microsoft.com/office/drawing/2014/main" id="{214962D1-7882-32BA-5BDC-8B9FC04C3796}"/>
              </a:ext>
            </a:extLst>
          </p:cNvPr>
          <p:cNvSpPr>
            <a:spLocks noGrp="1"/>
          </p:cNvSpPr>
          <p:nvPr>
            <p:ph type="dt" sz="half" idx="10"/>
          </p:nvPr>
        </p:nvSpPr>
        <p:spPr/>
        <p:txBody>
          <a:bodyPr/>
          <a:lstStyle/>
          <a:p>
            <a:r>
              <a:rPr lang="en-US" noProof="0" dirty="0"/>
              <a:t>2025</a:t>
            </a:r>
          </a:p>
        </p:txBody>
      </p:sp>
      <p:sp>
        <p:nvSpPr>
          <p:cNvPr id="6" name="TextBox 5">
            <a:extLst>
              <a:ext uri="{FF2B5EF4-FFF2-40B4-BE49-F238E27FC236}">
                <a16:creationId xmlns:a16="http://schemas.microsoft.com/office/drawing/2014/main" id="{3A5E29E7-2D06-FDF4-F011-C4B3BE9CB378}"/>
              </a:ext>
            </a:extLst>
          </p:cNvPr>
          <p:cNvSpPr txBox="1"/>
          <p:nvPr/>
        </p:nvSpPr>
        <p:spPr>
          <a:xfrm>
            <a:off x="1343087" y="1248696"/>
            <a:ext cx="4021393" cy="1167243"/>
          </a:xfrm>
          <a:prstGeom prst="rect">
            <a:avLst/>
          </a:prstGeom>
          <a:noFill/>
        </p:spPr>
        <p:txBody>
          <a:bodyPr wrap="square" rtlCol="0">
            <a:spAutoFit/>
          </a:bodyPr>
          <a:lstStyle/>
          <a:p>
            <a:pPr marL="342900" marR="0" lvl="0" indent="-342900">
              <a:lnSpc>
                <a:spcPct val="107000"/>
              </a:lnSpc>
              <a:spcAft>
                <a:spcPts val="800"/>
              </a:spcAft>
              <a:buFont typeface="Wingdings" panose="05000000000000000000" pitchFamily="2" charset="2"/>
              <a:buChar char=""/>
            </a:pPr>
            <a:r>
              <a:rPr lang="en-IN" sz="1800" kern="100" dirty="0">
                <a:effectLst/>
                <a:latin typeface="Baskerville Old Face" panose="02020602080505020303" pitchFamily="18" charset="0"/>
                <a:ea typeface="Calibri" panose="020F0502020204030204" pitchFamily="34" charset="0"/>
                <a:cs typeface="Times New Roman" panose="02020603050405020304" pitchFamily="18" charset="0"/>
              </a:rPr>
              <a:t>Total rows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028700" marR="0">
              <a:lnSpc>
                <a:spcPct val="107000"/>
              </a:lnSpc>
              <a:spcAft>
                <a:spcPts val="800"/>
              </a:spcAft>
            </a:pPr>
            <a:r>
              <a:rPr lang="en-IN" sz="1800" kern="100" dirty="0">
                <a:effectLst/>
                <a:latin typeface="Baskerville Old Face" panose="02020602080505020303" pitchFamily="18" charset="0"/>
                <a:ea typeface="Calibri" panose="020F0502020204030204" pitchFamily="34" charset="0"/>
                <a:cs typeface="Times New Roman" panose="02020603050405020304" pitchFamily="18" charset="0"/>
              </a:rPr>
              <a:t> </a:t>
            </a:r>
            <a:r>
              <a:rPr lang="en-IN" sz="18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select * from olympic_data;</a:t>
            </a:r>
            <a:endParaRPr lang="en-IN" sz="1800"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Ø"/>
            </a:pPr>
            <a:endParaRPr lang="en-IN" dirty="0"/>
          </a:p>
        </p:txBody>
      </p:sp>
      <p:pic>
        <p:nvPicPr>
          <p:cNvPr id="7" name="Picture 6">
            <a:extLst>
              <a:ext uri="{FF2B5EF4-FFF2-40B4-BE49-F238E27FC236}">
                <a16:creationId xmlns:a16="http://schemas.microsoft.com/office/drawing/2014/main" id="{2144D53B-5579-B0B4-F62D-6815A05D55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5822" y="1248696"/>
            <a:ext cx="6716418" cy="2112111"/>
          </a:xfrm>
          <a:prstGeom prst="rect">
            <a:avLst/>
          </a:prstGeom>
        </p:spPr>
      </p:pic>
      <p:sp>
        <p:nvSpPr>
          <p:cNvPr id="8" name="TextBox 7">
            <a:extLst>
              <a:ext uri="{FF2B5EF4-FFF2-40B4-BE49-F238E27FC236}">
                <a16:creationId xmlns:a16="http://schemas.microsoft.com/office/drawing/2014/main" id="{CA2C61CF-0D4C-749B-8A21-7E0B09686352}"/>
              </a:ext>
            </a:extLst>
          </p:cNvPr>
          <p:cNvSpPr txBox="1"/>
          <p:nvPr/>
        </p:nvSpPr>
        <p:spPr>
          <a:xfrm>
            <a:off x="1343087" y="3746090"/>
            <a:ext cx="3942735" cy="1463606"/>
          </a:xfrm>
          <a:prstGeom prst="rect">
            <a:avLst/>
          </a:prstGeom>
          <a:noFill/>
        </p:spPr>
        <p:txBody>
          <a:bodyPr wrap="square" rtlCol="0">
            <a:spAutoFit/>
          </a:bodyPr>
          <a:lstStyle/>
          <a:p>
            <a:pPr marL="342900" marR="0" lvl="0" indent="-342900">
              <a:lnSpc>
                <a:spcPct val="107000"/>
              </a:lnSpc>
              <a:spcAft>
                <a:spcPts val="800"/>
              </a:spcAft>
              <a:buFont typeface="Wingdings" panose="05000000000000000000" pitchFamily="2" charset="2"/>
              <a:buChar char=""/>
            </a:pPr>
            <a:r>
              <a:rPr lang="en-IN" sz="1800" kern="100" dirty="0">
                <a:effectLst/>
                <a:latin typeface="Baskerville Old Face" panose="02020602080505020303" pitchFamily="18" charset="0"/>
                <a:ea typeface="Calibri" panose="020F0502020204030204" pitchFamily="34" charset="0"/>
                <a:cs typeface="Times New Roman" panose="02020603050405020304" pitchFamily="18" charset="0"/>
              </a:rPr>
              <a:t>Unique athletes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028700" marR="0">
              <a:lnSpc>
                <a:spcPct val="107000"/>
              </a:lnSpc>
              <a:spcAft>
                <a:spcPts val="800"/>
              </a:spcAft>
            </a:pPr>
            <a:r>
              <a:rPr lang="en-IN" sz="18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select distinct(athlete) from olympic_data;</a:t>
            </a:r>
            <a:endParaRPr lang="en-IN" sz="1800"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9" name="Picture 8">
            <a:extLst>
              <a:ext uri="{FF2B5EF4-FFF2-40B4-BE49-F238E27FC236}">
                <a16:creationId xmlns:a16="http://schemas.microsoft.com/office/drawing/2014/main" id="{F397E66F-2E66-78C4-8209-7C34DAFB39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3673" y="3746091"/>
            <a:ext cx="6718567" cy="2507084"/>
          </a:xfrm>
          <a:prstGeom prst="rect">
            <a:avLst/>
          </a:prstGeom>
        </p:spPr>
      </p:pic>
    </p:spTree>
    <p:extLst>
      <p:ext uri="{BB962C8B-B14F-4D97-AF65-F5344CB8AC3E}">
        <p14:creationId xmlns:p14="http://schemas.microsoft.com/office/powerpoint/2010/main" val="271094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7635B1-2720-7EB1-351A-440DDDCFC0D8}"/>
              </a:ext>
            </a:extLst>
          </p:cNvPr>
          <p:cNvSpPr>
            <a:spLocks noGrp="1"/>
          </p:cNvSpPr>
          <p:nvPr>
            <p:ph type="sldNum" sz="quarter" idx="12"/>
          </p:nvPr>
        </p:nvSpPr>
        <p:spPr/>
        <p:txBody>
          <a:bodyPr/>
          <a:lstStyle/>
          <a:p>
            <a:fld id="{8D0AFDD5-844D-364D-8AEC-50CF4D36D55D}" type="slidenum">
              <a:rPr lang="en-US" noProof="0" smtClean="0"/>
              <a:t>11</a:t>
            </a:fld>
            <a:endParaRPr lang="en-US" noProof="0"/>
          </a:p>
        </p:txBody>
      </p:sp>
      <p:sp>
        <p:nvSpPr>
          <p:cNvPr id="3" name="Footer Placeholder 2">
            <a:extLst>
              <a:ext uri="{FF2B5EF4-FFF2-40B4-BE49-F238E27FC236}">
                <a16:creationId xmlns:a16="http://schemas.microsoft.com/office/drawing/2014/main" id="{247B130A-3E0D-199A-5568-22BF74AC029C}"/>
              </a:ext>
            </a:extLst>
          </p:cNvPr>
          <p:cNvSpPr>
            <a:spLocks noGrp="1"/>
          </p:cNvSpPr>
          <p:nvPr>
            <p:ph type="ftr" sz="quarter" idx="11"/>
          </p:nvPr>
        </p:nvSpPr>
        <p:spPr>
          <a:xfrm>
            <a:off x="5364480" y="6499122"/>
            <a:ext cx="1463040" cy="148669"/>
          </a:xfrm>
        </p:spPr>
        <p:txBody>
          <a:bodyPr/>
          <a:lstStyle/>
          <a:p>
            <a:r>
              <a:rPr lang="en-US" noProof="0" dirty="0"/>
              <a:t>Olympic data</a:t>
            </a:r>
          </a:p>
          <a:p>
            <a:endParaRPr lang="en-US" noProof="0" dirty="0"/>
          </a:p>
        </p:txBody>
      </p:sp>
      <p:sp>
        <p:nvSpPr>
          <p:cNvPr id="4" name="Date Placeholder 3">
            <a:extLst>
              <a:ext uri="{FF2B5EF4-FFF2-40B4-BE49-F238E27FC236}">
                <a16:creationId xmlns:a16="http://schemas.microsoft.com/office/drawing/2014/main" id="{A4AE0590-4836-1F7F-219D-91DAC7C57A14}"/>
              </a:ext>
            </a:extLst>
          </p:cNvPr>
          <p:cNvSpPr>
            <a:spLocks noGrp="1"/>
          </p:cNvSpPr>
          <p:nvPr>
            <p:ph type="dt" sz="half" idx="10"/>
          </p:nvPr>
        </p:nvSpPr>
        <p:spPr/>
        <p:txBody>
          <a:bodyPr/>
          <a:lstStyle/>
          <a:p>
            <a:r>
              <a:rPr lang="en-US" noProof="0" dirty="0"/>
              <a:t>2025</a:t>
            </a:r>
          </a:p>
        </p:txBody>
      </p:sp>
      <p:sp>
        <p:nvSpPr>
          <p:cNvPr id="7" name="TextBox 6">
            <a:extLst>
              <a:ext uri="{FF2B5EF4-FFF2-40B4-BE49-F238E27FC236}">
                <a16:creationId xmlns:a16="http://schemas.microsoft.com/office/drawing/2014/main" id="{57EEC3F1-9FBF-48FC-9CCC-B1E7615312ED}"/>
              </a:ext>
            </a:extLst>
          </p:cNvPr>
          <p:cNvSpPr txBox="1"/>
          <p:nvPr/>
        </p:nvSpPr>
        <p:spPr>
          <a:xfrm>
            <a:off x="1021080" y="884903"/>
            <a:ext cx="3731834" cy="1073564"/>
          </a:xfrm>
          <a:prstGeom prst="rect">
            <a:avLst/>
          </a:prstGeom>
          <a:noFill/>
        </p:spPr>
        <p:txBody>
          <a:bodyPr wrap="square" rtlCol="0">
            <a:spAutoFit/>
          </a:bodyPr>
          <a:lstStyle/>
          <a:p>
            <a:pPr marL="342900" marR="0" lvl="0" indent="-342900">
              <a:lnSpc>
                <a:spcPct val="107000"/>
              </a:lnSpc>
              <a:spcAft>
                <a:spcPts val="800"/>
              </a:spcAft>
              <a:buFont typeface="Wingdings" panose="05000000000000000000" pitchFamily="2" charset="2"/>
              <a:buChar char=""/>
            </a:pPr>
            <a:r>
              <a:rPr lang="en-IN" sz="1800" kern="100" dirty="0">
                <a:effectLst/>
                <a:latin typeface="Baskerville Old Face" panose="02020602080505020303" pitchFamily="18" charset="0"/>
                <a:ea typeface="Calibri" panose="020F0502020204030204" pitchFamily="34" charset="0"/>
                <a:cs typeface="Times New Roman" panose="02020603050405020304" pitchFamily="18" charset="0"/>
              </a:rPr>
              <a:t>Unique events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028700" marR="0">
              <a:lnSpc>
                <a:spcPct val="107000"/>
              </a:lnSpc>
              <a:spcAft>
                <a:spcPts val="800"/>
              </a:spcAft>
            </a:pPr>
            <a:r>
              <a:rPr lang="en-IN" sz="18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select distinct(event) from olympic_data; </a:t>
            </a:r>
            <a:endParaRPr lang="en-IN" sz="1800"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5291C1D5-8081-52A9-27F8-3F11756825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3109" y="469367"/>
            <a:ext cx="6634459" cy="2706451"/>
          </a:xfrm>
          <a:prstGeom prst="rect">
            <a:avLst/>
          </a:prstGeom>
        </p:spPr>
      </p:pic>
      <p:sp>
        <p:nvSpPr>
          <p:cNvPr id="9" name="TextBox 8">
            <a:extLst>
              <a:ext uri="{FF2B5EF4-FFF2-40B4-BE49-F238E27FC236}">
                <a16:creationId xmlns:a16="http://schemas.microsoft.com/office/drawing/2014/main" id="{C4F82767-2328-6186-6448-85497C831861}"/>
              </a:ext>
            </a:extLst>
          </p:cNvPr>
          <p:cNvSpPr txBox="1"/>
          <p:nvPr/>
        </p:nvSpPr>
        <p:spPr>
          <a:xfrm>
            <a:off x="1021080" y="3646172"/>
            <a:ext cx="4072029" cy="1463606"/>
          </a:xfrm>
          <a:prstGeom prst="rect">
            <a:avLst/>
          </a:prstGeom>
          <a:noFill/>
        </p:spPr>
        <p:txBody>
          <a:bodyPr wrap="square" rtlCol="0">
            <a:spAutoFit/>
          </a:bodyPr>
          <a:lstStyle/>
          <a:p>
            <a:pPr marL="342900" marR="0" lvl="0" indent="-342900">
              <a:lnSpc>
                <a:spcPct val="107000"/>
              </a:lnSpc>
              <a:spcAft>
                <a:spcPts val="800"/>
              </a:spcAft>
              <a:buFont typeface="Wingdings" panose="05000000000000000000" pitchFamily="2" charset="2"/>
              <a:buChar char=""/>
            </a:pPr>
            <a:r>
              <a:rPr lang="en-IN" sz="1800" kern="100" dirty="0">
                <a:effectLst/>
                <a:latin typeface="Baskerville Old Face" panose="02020602080505020303" pitchFamily="18" charset="0"/>
                <a:ea typeface="Calibri" panose="020F0502020204030204" pitchFamily="34" charset="0"/>
                <a:cs typeface="Times New Roman" panose="02020603050405020304" pitchFamily="18" charset="0"/>
              </a:rPr>
              <a:t>Unique years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028700" marR="0">
              <a:lnSpc>
                <a:spcPct val="107000"/>
              </a:lnSpc>
              <a:spcAft>
                <a:spcPts val="800"/>
              </a:spcAft>
            </a:pPr>
            <a:r>
              <a:rPr lang="en-IN" sz="18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select distinct(year) from olympic_data;</a:t>
            </a:r>
            <a:endParaRPr lang="en-IN" sz="1800"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10" name="Picture 9">
            <a:extLst>
              <a:ext uri="{FF2B5EF4-FFF2-40B4-BE49-F238E27FC236}">
                <a16:creationId xmlns:a16="http://schemas.microsoft.com/office/drawing/2014/main" id="{EC121629-19F1-7F93-6786-B86858BCC612}"/>
              </a:ext>
            </a:extLst>
          </p:cNvPr>
          <p:cNvPicPr>
            <a:picLocks noChangeAspect="1"/>
          </p:cNvPicPr>
          <p:nvPr/>
        </p:nvPicPr>
        <p:blipFill>
          <a:blip r:embed="rId3"/>
          <a:stretch>
            <a:fillRect/>
          </a:stretch>
        </p:blipFill>
        <p:spPr>
          <a:xfrm>
            <a:off x="5093108" y="3646172"/>
            <a:ext cx="6634459" cy="2460889"/>
          </a:xfrm>
          <a:prstGeom prst="rect">
            <a:avLst/>
          </a:prstGeom>
        </p:spPr>
      </p:pic>
    </p:spTree>
    <p:extLst>
      <p:ext uri="{BB962C8B-B14F-4D97-AF65-F5344CB8AC3E}">
        <p14:creationId xmlns:p14="http://schemas.microsoft.com/office/powerpoint/2010/main" val="1763352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D0DCC-3C3C-9EB4-DD02-50A9650C30CD}"/>
              </a:ext>
            </a:extLst>
          </p:cNvPr>
          <p:cNvSpPr>
            <a:spLocks noGrp="1"/>
          </p:cNvSpPr>
          <p:nvPr>
            <p:ph type="title"/>
          </p:nvPr>
        </p:nvSpPr>
        <p:spPr>
          <a:xfrm>
            <a:off x="1139952" y="512064"/>
            <a:ext cx="9912096" cy="687471"/>
          </a:xfrm>
        </p:spPr>
        <p:txBody>
          <a:bodyPr/>
          <a:lstStyle/>
          <a:p>
            <a:pPr marL="857250" indent="-857250" algn="l">
              <a:buFont typeface="Wingdings" panose="05000000000000000000" pitchFamily="2" charset="2"/>
              <a:buChar char="q"/>
            </a:pPr>
            <a:r>
              <a:rPr lang="en-IN" sz="3600" kern="100" dirty="0">
                <a:effectLst/>
                <a:latin typeface="Baskerville Old Face" panose="02020602080505020303" pitchFamily="18" charset="0"/>
                <a:ea typeface="Calibri" panose="020F0502020204030204" pitchFamily="34" charset="0"/>
                <a:cs typeface="Times New Roman" panose="02020603050405020304" pitchFamily="18" charset="0"/>
              </a:rPr>
              <a:t>Distribution of medal by country</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Slide Number Placeholder 2">
            <a:extLst>
              <a:ext uri="{FF2B5EF4-FFF2-40B4-BE49-F238E27FC236}">
                <a16:creationId xmlns:a16="http://schemas.microsoft.com/office/drawing/2014/main" id="{E4150496-4749-3D2E-1D0D-776A9D7D6F5C}"/>
              </a:ext>
            </a:extLst>
          </p:cNvPr>
          <p:cNvSpPr>
            <a:spLocks noGrp="1"/>
          </p:cNvSpPr>
          <p:nvPr>
            <p:ph type="sldNum" sz="quarter" idx="12"/>
          </p:nvPr>
        </p:nvSpPr>
        <p:spPr/>
        <p:txBody>
          <a:bodyPr/>
          <a:lstStyle/>
          <a:p>
            <a:fld id="{8D0AFDD5-844D-364D-8AEC-50CF4D36D55D}" type="slidenum">
              <a:rPr lang="en-US" noProof="0" smtClean="0"/>
              <a:t>12</a:t>
            </a:fld>
            <a:endParaRPr lang="en-US" noProof="0"/>
          </a:p>
        </p:txBody>
      </p:sp>
      <p:sp>
        <p:nvSpPr>
          <p:cNvPr id="4" name="Footer Placeholder 3">
            <a:extLst>
              <a:ext uri="{FF2B5EF4-FFF2-40B4-BE49-F238E27FC236}">
                <a16:creationId xmlns:a16="http://schemas.microsoft.com/office/drawing/2014/main" id="{71F62FB2-06D3-3B8E-B53F-6CC826F0E35F}"/>
              </a:ext>
            </a:extLst>
          </p:cNvPr>
          <p:cNvSpPr>
            <a:spLocks noGrp="1"/>
          </p:cNvSpPr>
          <p:nvPr>
            <p:ph type="ftr" sz="quarter" idx="11"/>
          </p:nvPr>
        </p:nvSpPr>
        <p:spPr>
          <a:xfrm>
            <a:off x="5364480" y="6558116"/>
            <a:ext cx="1463040" cy="89676"/>
          </a:xfrm>
        </p:spPr>
        <p:txBody>
          <a:bodyPr/>
          <a:lstStyle/>
          <a:p>
            <a:r>
              <a:rPr lang="en-US" noProof="0" dirty="0"/>
              <a:t>Olympic data</a:t>
            </a:r>
          </a:p>
          <a:p>
            <a:endParaRPr lang="en-US" noProof="0" dirty="0"/>
          </a:p>
        </p:txBody>
      </p:sp>
      <p:sp>
        <p:nvSpPr>
          <p:cNvPr id="5" name="Date Placeholder 4">
            <a:extLst>
              <a:ext uri="{FF2B5EF4-FFF2-40B4-BE49-F238E27FC236}">
                <a16:creationId xmlns:a16="http://schemas.microsoft.com/office/drawing/2014/main" id="{DCFB2166-3356-52FC-59ED-FF97C44AEFF9}"/>
              </a:ext>
            </a:extLst>
          </p:cNvPr>
          <p:cNvSpPr>
            <a:spLocks noGrp="1"/>
          </p:cNvSpPr>
          <p:nvPr>
            <p:ph type="dt" sz="half" idx="10"/>
          </p:nvPr>
        </p:nvSpPr>
        <p:spPr/>
        <p:txBody>
          <a:bodyPr/>
          <a:lstStyle/>
          <a:p>
            <a:r>
              <a:rPr lang="en-US" noProof="0" dirty="0"/>
              <a:t>2025</a:t>
            </a:r>
          </a:p>
        </p:txBody>
      </p:sp>
      <p:sp>
        <p:nvSpPr>
          <p:cNvPr id="6" name="TextBox 5">
            <a:extLst>
              <a:ext uri="{FF2B5EF4-FFF2-40B4-BE49-F238E27FC236}">
                <a16:creationId xmlns:a16="http://schemas.microsoft.com/office/drawing/2014/main" id="{97FF1D0A-F81C-7A19-3E99-69F5E185407D}"/>
              </a:ext>
            </a:extLst>
          </p:cNvPr>
          <p:cNvSpPr txBox="1"/>
          <p:nvPr/>
        </p:nvSpPr>
        <p:spPr>
          <a:xfrm>
            <a:off x="1813697" y="1489291"/>
            <a:ext cx="8815448" cy="378245"/>
          </a:xfrm>
          <a:prstGeom prst="rect">
            <a:avLst/>
          </a:prstGeom>
          <a:noFill/>
        </p:spPr>
        <p:txBody>
          <a:bodyPr wrap="square" rtlCol="0">
            <a:spAutoFit/>
          </a:bodyPr>
          <a:lstStyle/>
          <a:p>
            <a:pPr marL="0" marR="0">
              <a:lnSpc>
                <a:spcPct val="107000"/>
              </a:lnSpc>
              <a:spcAft>
                <a:spcPts val="800"/>
              </a:spcAft>
              <a:buNone/>
            </a:pPr>
            <a:r>
              <a:rPr lang="en-IN" sz="18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select country, count(medal) as total_medals  from olympic_data</a:t>
            </a:r>
            <a:r>
              <a:rPr lang="en-IN" kern="100" dirty="0">
                <a:solidFill>
                  <a:srgbClr val="35898B"/>
                </a:solidFill>
                <a:latin typeface="Calibri" panose="020F0502020204030204" pitchFamily="34" charset="0"/>
                <a:ea typeface="Calibri" panose="020F0502020204030204" pitchFamily="34" charset="0"/>
                <a:cs typeface="Times New Roman" panose="02020603050405020304" pitchFamily="18" charset="0"/>
              </a:rPr>
              <a:t> </a:t>
            </a:r>
            <a:r>
              <a:rPr lang="en-IN" sz="18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group by country;</a:t>
            </a:r>
            <a:endParaRPr lang="en-IN" sz="1800"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765965CA-7192-CDD0-8C6A-3440CC2D7B65}"/>
              </a:ext>
            </a:extLst>
          </p:cNvPr>
          <p:cNvPicPr>
            <a:picLocks noChangeAspect="1"/>
          </p:cNvPicPr>
          <p:nvPr/>
        </p:nvPicPr>
        <p:blipFill>
          <a:blip r:embed="rId2"/>
          <a:stretch>
            <a:fillRect/>
          </a:stretch>
        </p:blipFill>
        <p:spPr>
          <a:xfrm>
            <a:off x="1813697" y="1998688"/>
            <a:ext cx="8564606" cy="3340228"/>
          </a:xfrm>
          <a:prstGeom prst="rect">
            <a:avLst/>
          </a:prstGeom>
        </p:spPr>
      </p:pic>
    </p:spTree>
    <p:extLst>
      <p:ext uri="{BB962C8B-B14F-4D97-AF65-F5344CB8AC3E}">
        <p14:creationId xmlns:p14="http://schemas.microsoft.com/office/powerpoint/2010/main" val="4063558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3B3D-70E4-109C-8BF1-F7A0C88628D0}"/>
              </a:ext>
            </a:extLst>
          </p:cNvPr>
          <p:cNvSpPr>
            <a:spLocks noGrp="1"/>
          </p:cNvSpPr>
          <p:nvPr>
            <p:ph type="title"/>
          </p:nvPr>
        </p:nvSpPr>
        <p:spPr/>
        <p:txBody>
          <a:bodyPr/>
          <a:lstStyle/>
          <a:p>
            <a:pPr marL="857250" indent="-857250" algn="l">
              <a:buFont typeface="Wingdings" panose="05000000000000000000" pitchFamily="2" charset="2"/>
              <a:buChar char="q"/>
            </a:pPr>
            <a:r>
              <a:rPr lang="en-IN" sz="3600" kern="100" dirty="0">
                <a:effectLst/>
                <a:latin typeface="Baskerville Old Face" panose="02020602080505020303" pitchFamily="18" charset="0"/>
                <a:ea typeface="Calibri" panose="020F0502020204030204" pitchFamily="34" charset="0"/>
                <a:cs typeface="Times New Roman" panose="02020603050405020304" pitchFamily="18" charset="0"/>
              </a:rPr>
              <a:t>Top 10 athletes with most medals</a:t>
            </a:r>
            <a:br>
              <a:rPr lang="en-IN" sz="36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sz="3600" dirty="0"/>
          </a:p>
        </p:txBody>
      </p:sp>
      <p:sp>
        <p:nvSpPr>
          <p:cNvPr id="3" name="Slide Number Placeholder 2">
            <a:extLst>
              <a:ext uri="{FF2B5EF4-FFF2-40B4-BE49-F238E27FC236}">
                <a16:creationId xmlns:a16="http://schemas.microsoft.com/office/drawing/2014/main" id="{37672B2B-5A19-2FF8-6DC4-DC5282D8CB66}"/>
              </a:ext>
            </a:extLst>
          </p:cNvPr>
          <p:cNvSpPr>
            <a:spLocks noGrp="1"/>
          </p:cNvSpPr>
          <p:nvPr>
            <p:ph type="sldNum" sz="quarter" idx="12"/>
          </p:nvPr>
        </p:nvSpPr>
        <p:spPr/>
        <p:txBody>
          <a:bodyPr/>
          <a:lstStyle/>
          <a:p>
            <a:fld id="{8D0AFDD5-844D-364D-8AEC-50CF4D36D55D}" type="slidenum">
              <a:rPr lang="en-US" noProof="0" smtClean="0"/>
              <a:t>13</a:t>
            </a:fld>
            <a:endParaRPr lang="en-US" noProof="0"/>
          </a:p>
        </p:txBody>
      </p:sp>
      <p:sp>
        <p:nvSpPr>
          <p:cNvPr id="4" name="Footer Placeholder 3">
            <a:extLst>
              <a:ext uri="{FF2B5EF4-FFF2-40B4-BE49-F238E27FC236}">
                <a16:creationId xmlns:a16="http://schemas.microsoft.com/office/drawing/2014/main" id="{7DAF893E-FFA6-BB39-5F31-F2693A8A053F}"/>
              </a:ext>
            </a:extLst>
          </p:cNvPr>
          <p:cNvSpPr>
            <a:spLocks noGrp="1"/>
          </p:cNvSpPr>
          <p:nvPr>
            <p:ph type="ftr" sz="quarter" idx="11"/>
          </p:nvPr>
        </p:nvSpPr>
        <p:spPr>
          <a:xfrm>
            <a:off x="5364480" y="6548284"/>
            <a:ext cx="1463040" cy="99508"/>
          </a:xfrm>
        </p:spPr>
        <p:txBody>
          <a:bodyPr/>
          <a:lstStyle/>
          <a:p>
            <a:r>
              <a:rPr lang="en-US" noProof="0" dirty="0"/>
              <a:t>Olympic data</a:t>
            </a:r>
          </a:p>
          <a:p>
            <a:endParaRPr lang="en-US" noProof="0" dirty="0"/>
          </a:p>
        </p:txBody>
      </p:sp>
      <p:sp>
        <p:nvSpPr>
          <p:cNvPr id="5" name="Date Placeholder 4">
            <a:extLst>
              <a:ext uri="{FF2B5EF4-FFF2-40B4-BE49-F238E27FC236}">
                <a16:creationId xmlns:a16="http://schemas.microsoft.com/office/drawing/2014/main" id="{172E68BE-2DD1-B15D-D14F-58E831DCA90F}"/>
              </a:ext>
            </a:extLst>
          </p:cNvPr>
          <p:cNvSpPr>
            <a:spLocks noGrp="1"/>
          </p:cNvSpPr>
          <p:nvPr>
            <p:ph type="dt" sz="half" idx="10"/>
          </p:nvPr>
        </p:nvSpPr>
        <p:spPr/>
        <p:txBody>
          <a:bodyPr/>
          <a:lstStyle/>
          <a:p>
            <a:r>
              <a:rPr lang="en-US" noProof="0" dirty="0"/>
              <a:t>2025</a:t>
            </a:r>
          </a:p>
        </p:txBody>
      </p:sp>
      <p:sp>
        <p:nvSpPr>
          <p:cNvPr id="6" name="TextBox 5">
            <a:extLst>
              <a:ext uri="{FF2B5EF4-FFF2-40B4-BE49-F238E27FC236}">
                <a16:creationId xmlns:a16="http://schemas.microsoft.com/office/drawing/2014/main" id="{C5327356-21B4-456D-767D-B2695C341EB6}"/>
              </a:ext>
            </a:extLst>
          </p:cNvPr>
          <p:cNvSpPr txBox="1"/>
          <p:nvPr/>
        </p:nvSpPr>
        <p:spPr>
          <a:xfrm>
            <a:off x="1356852" y="1126072"/>
            <a:ext cx="8524567" cy="1974067"/>
          </a:xfrm>
          <a:prstGeom prst="rect">
            <a:avLst/>
          </a:prstGeom>
          <a:noFill/>
        </p:spPr>
        <p:txBody>
          <a:bodyPr wrap="square" rtlCol="0">
            <a:spAutoFit/>
          </a:bodyPr>
          <a:lstStyle/>
          <a:p>
            <a:pPr marL="0" marR="0">
              <a:lnSpc>
                <a:spcPct val="107000"/>
              </a:lnSpc>
              <a:spcAft>
                <a:spcPts val="800"/>
              </a:spcAft>
              <a:buNone/>
            </a:pPr>
            <a:r>
              <a:rPr lang="en-IN" sz="1800" i="1" kern="100" dirty="0">
                <a:effectLst/>
                <a:latin typeface="Book Antiqua" panose="02040602050305030304" pitchFamily="18" charset="0"/>
                <a:ea typeface="Calibri" panose="020F0502020204030204" pitchFamily="34" charset="0"/>
                <a:cs typeface="Times New Roman" panose="02020603050405020304" pitchFamily="18" charset="0"/>
              </a:rPr>
              <a:t>             </a:t>
            </a:r>
            <a:r>
              <a:rPr lang="en-IN" sz="18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select athlete, count(medal) as medals_won</a:t>
            </a:r>
            <a:endParaRPr lang="en-IN" sz="1800"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IN" sz="18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             from olympic_data</a:t>
            </a:r>
            <a:endParaRPr lang="en-IN" sz="1800"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IN" sz="18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             group by athlete</a:t>
            </a:r>
            <a:endParaRPr lang="en-IN" sz="1800"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IN" sz="18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             order by medals_won desc</a:t>
            </a:r>
            <a:endParaRPr lang="en-IN" sz="1800"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IN" sz="18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             limit 10;</a:t>
            </a:r>
            <a:endParaRPr lang="en-IN" sz="1800"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4A2AEF94-AB7C-BD67-886D-DDA1C92E2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2761" y="3206403"/>
            <a:ext cx="8446384" cy="3088236"/>
          </a:xfrm>
          <a:prstGeom prst="rect">
            <a:avLst/>
          </a:prstGeom>
        </p:spPr>
      </p:pic>
    </p:spTree>
    <p:extLst>
      <p:ext uri="{BB962C8B-B14F-4D97-AF65-F5344CB8AC3E}">
        <p14:creationId xmlns:p14="http://schemas.microsoft.com/office/powerpoint/2010/main" val="1355865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2EE0A-EE65-C309-111A-018823F2D0B9}"/>
              </a:ext>
            </a:extLst>
          </p:cNvPr>
          <p:cNvSpPr>
            <a:spLocks noGrp="1"/>
          </p:cNvSpPr>
          <p:nvPr>
            <p:ph type="title"/>
          </p:nvPr>
        </p:nvSpPr>
        <p:spPr/>
        <p:txBody>
          <a:bodyPr/>
          <a:lstStyle/>
          <a:p>
            <a:pPr marL="857250" indent="-857250" algn="l">
              <a:buFont typeface="Wingdings" panose="05000000000000000000" pitchFamily="2" charset="2"/>
              <a:buChar char="q"/>
            </a:pPr>
            <a:r>
              <a:rPr lang="en-IN" sz="3600" kern="100" dirty="0">
                <a:effectLst/>
                <a:latin typeface="Baskerville Old Face" panose="02020602080505020303" pitchFamily="18" charset="0"/>
                <a:ea typeface="Calibri" panose="020F0502020204030204" pitchFamily="34" charset="0"/>
                <a:cs typeface="Times New Roman" panose="02020603050405020304" pitchFamily="18" charset="0"/>
              </a:rPr>
              <a:t>Medal trends over time</a:t>
            </a:r>
            <a:br>
              <a:rPr lang="en-IN" sz="36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sz="3600" dirty="0"/>
          </a:p>
        </p:txBody>
      </p:sp>
      <p:sp>
        <p:nvSpPr>
          <p:cNvPr id="3" name="Slide Number Placeholder 2">
            <a:extLst>
              <a:ext uri="{FF2B5EF4-FFF2-40B4-BE49-F238E27FC236}">
                <a16:creationId xmlns:a16="http://schemas.microsoft.com/office/drawing/2014/main" id="{BB411DBF-61C5-AA3E-51BE-46B661D2011B}"/>
              </a:ext>
            </a:extLst>
          </p:cNvPr>
          <p:cNvSpPr>
            <a:spLocks noGrp="1"/>
          </p:cNvSpPr>
          <p:nvPr>
            <p:ph type="sldNum" sz="quarter" idx="12"/>
          </p:nvPr>
        </p:nvSpPr>
        <p:spPr/>
        <p:txBody>
          <a:bodyPr/>
          <a:lstStyle/>
          <a:p>
            <a:fld id="{8D0AFDD5-844D-364D-8AEC-50CF4D36D55D}" type="slidenum">
              <a:rPr lang="en-US" noProof="0" smtClean="0"/>
              <a:t>14</a:t>
            </a:fld>
            <a:endParaRPr lang="en-US" noProof="0"/>
          </a:p>
        </p:txBody>
      </p:sp>
      <p:sp>
        <p:nvSpPr>
          <p:cNvPr id="4" name="Footer Placeholder 3">
            <a:extLst>
              <a:ext uri="{FF2B5EF4-FFF2-40B4-BE49-F238E27FC236}">
                <a16:creationId xmlns:a16="http://schemas.microsoft.com/office/drawing/2014/main" id="{6EE83EA9-648B-23E2-D98E-B9A246AD5F44}"/>
              </a:ext>
            </a:extLst>
          </p:cNvPr>
          <p:cNvSpPr>
            <a:spLocks noGrp="1"/>
          </p:cNvSpPr>
          <p:nvPr>
            <p:ph type="ftr" sz="quarter" idx="11"/>
          </p:nvPr>
        </p:nvSpPr>
        <p:spPr>
          <a:xfrm>
            <a:off x="5364480" y="6558116"/>
            <a:ext cx="1463040" cy="89676"/>
          </a:xfrm>
        </p:spPr>
        <p:txBody>
          <a:bodyPr/>
          <a:lstStyle/>
          <a:p>
            <a:r>
              <a:rPr lang="en-US" noProof="0" dirty="0"/>
              <a:t>Olympic data</a:t>
            </a:r>
          </a:p>
          <a:p>
            <a:endParaRPr lang="en-US" noProof="0" dirty="0"/>
          </a:p>
        </p:txBody>
      </p:sp>
      <p:sp>
        <p:nvSpPr>
          <p:cNvPr id="5" name="Date Placeholder 4">
            <a:extLst>
              <a:ext uri="{FF2B5EF4-FFF2-40B4-BE49-F238E27FC236}">
                <a16:creationId xmlns:a16="http://schemas.microsoft.com/office/drawing/2014/main" id="{40F42E50-641E-ACA9-A6FB-7793A41F57A4}"/>
              </a:ext>
            </a:extLst>
          </p:cNvPr>
          <p:cNvSpPr>
            <a:spLocks noGrp="1"/>
          </p:cNvSpPr>
          <p:nvPr>
            <p:ph type="dt" sz="half" idx="10"/>
          </p:nvPr>
        </p:nvSpPr>
        <p:spPr/>
        <p:txBody>
          <a:bodyPr/>
          <a:lstStyle/>
          <a:p>
            <a:r>
              <a:rPr lang="en-US" noProof="0" dirty="0"/>
              <a:t>2025</a:t>
            </a:r>
          </a:p>
        </p:txBody>
      </p:sp>
      <p:sp>
        <p:nvSpPr>
          <p:cNvPr id="6" name="TextBox 5">
            <a:extLst>
              <a:ext uri="{FF2B5EF4-FFF2-40B4-BE49-F238E27FC236}">
                <a16:creationId xmlns:a16="http://schemas.microsoft.com/office/drawing/2014/main" id="{8D034C3D-7F84-CB6D-0737-07EB736BCA5C}"/>
              </a:ext>
            </a:extLst>
          </p:cNvPr>
          <p:cNvSpPr txBox="1"/>
          <p:nvPr/>
        </p:nvSpPr>
        <p:spPr>
          <a:xfrm>
            <a:off x="1297858" y="1058885"/>
            <a:ext cx="4804979" cy="1575111"/>
          </a:xfrm>
          <a:prstGeom prst="rect">
            <a:avLst/>
          </a:prstGeom>
          <a:noFill/>
        </p:spPr>
        <p:txBody>
          <a:bodyPr wrap="square" rtlCol="0">
            <a:spAutoFit/>
          </a:bodyPr>
          <a:lstStyle/>
          <a:p>
            <a:pPr marL="0" marR="0">
              <a:lnSpc>
                <a:spcPct val="107000"/>
              </a:lnSpc>
              <a:spcAft>
                <a:spcPts val="800"/>
              </a:spcAft>
              <a:buNone/>
            </a:pPr>
            <a:r>
              <a:rPr lang="en-IN" sz="18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             select year, count(medal) as medals</a:t>
            </a:r>
            <a:endParaRPr lang="en-IN" sz="1800"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IN" sz="18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             from olympic_data</a:t>
            </a:r>
            <a:endParaRPr lang="en-IN" sz="1800"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IN" sz="18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             group by year </a:t>
            </a:r>
            <a:endParaRPr lang="en-IN" sz="1800"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IN" sz="18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             order by year;</a:t>
            </a:r>
            <a:endParaRPr lang="en-IN" sz="1800"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6B3D50C7-86E1-6208-9BE6-9268B4E71CB5}"/>
              </a:ext>
            </a:extLst>
          </p:cNvPr>
          <p:cNvPicPr>
            <a:picLocks noChangeAspect="1"/>
          </p:cNvPicPr>
          <p:nvPr/>
        </p:nvPicPr>
        <p:blipFill>
          <a:blip r:embed="rId2"/>
          <a:stretch>
            <a:fillRect/>
          </a:stretch>
        </p:blipFill>
        <p:spPr>
          <a:xfrm>
            <a:off x="2130946" y="2938445"/>
            <a:ext cx="8498199" cy="3158009"/>
          </a:xfrm>
          <a:prstGeom prst="rect">
            <a:avLst/>
          </a:prstGeom>
        </p:spPr>
      </p:pic>
    </p:spTree>
    <p:extLst>
      <p:ext uri="{BB962C8B-B14F-4D97-AF65-F5344CB8AC3E}">
        <p14:creationId xmlns:p14="http://schemas.microsoft.com/office/powerpoint/2010/main" val="549415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7C29F-417A-63ED-0A93-A58AD6D3D61D}"/>
              </a:ext>
            </a:extLst>
          </p:cNvPr>
          <p:cNvSpPr>
            <a:spLocks noGrp="1"/>
          </p:cNvSpPr>
          <p:nvPr>
            <p:ph type="title"/>
          </p:nvPr>
        </p:nvSpPr>
        <p:spPr/>
        <p:txBody>
          <a:bodyPr/>
          <a:lstStyle/>
          <a:p>
            <a:pPr marL="857250" indent="-857250" algn="l">
              <a:buFont typeface="Wingdings" panose="05000000000000000000" pitchFamily="2" charset="2"/>
              <a:buChar char="q"/>
            </a:pPr>
            <a:r>
              <a:rPr lang="en-IN" sz="3600" kern="100" dirty="0">
                <a:effectLst/>
                <a:latin typeface="Baskerville Old Face" panose="02020602080505020303" pitchFamily="18" charset="0"/>
                <a:ea typeface="Calibri" panose="020F0502020204030204" pitchFamily="34" charset="0"/>
                <a:cs typeface="Times New Roman" panose="02020603050405020304" pitchFamily="18" charset="0"/>
              </a:rPr>
              <a:t>Top 10 successful sport.</a:t>
            </a:r>
            <a:br>
              <a:rPr lang="en-IN" sz="36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sz="3600" dirty="0"/>
          </a:p>
        </p:txBody>
      </p:sp>
      <p:sp>
        <p:nvSpPr>
          <p:cNvPr id="3" name="Slide Number Placeholder 2">
            <a:extLst>
              <a:ext uri="{FF2B5EF4-FFF2-40B4-BE49-F238E27FC236}">
                <a16:creationId xmlns:a16="http://schemas.microsoft.com/office/drawing/2014/main" id="{997ACA69-2E5F-3B96-C27F-60E29FE00A3F}"/>
              </a:ext>
            </a:extLst>
          </p:cNvPr>
          <p:cNvSpPr>
            <a:spLocks noGrp="1"/>
          </p:cNvSpPr>
          <p:nvPr>
            <p:ph type="sldNum" sz="quarter" idx="12"/>
          </p:nvPr>
        </p:nvSpPr>
        <p:spPr/>
        <p:txBody>
          <a:bodyPr/>
          <a:lstStyle/>
          <a:p>
            <a:fld id="{8D0AFDD5-844D-364D-8AEC-50CF4D36D55D}" type="slidenum">
              <a:rPr lang="en-US" noProof="0" smtClean="0"/>
              <a:t>15</a:t>
            </a:fld>
            <a:endParaRPr lang="en-US" noProof="0"/>
          </a:p>
        </p:txBody>
      </p:sp>
      <p:sp>
        <p:nvSpPr>
          <p:cNvPr id="4" name="Footer Placeholder 3">
            <a:extLst>
              <a:ext uri="{FF2B5EF4-FFF2-40B4-BE49-F238E27FC236}">
                <a16:creationId xmlns:a16="http://schemas.microsoft.com/office/drawing/2014/main" id="{99746308-7ACB-35D0-7D01-E0ED06C983C2}"/>
              </a:ext>
            </a:extLst>
          </p:cNvPr>
          <p:cNvSpPr>
            <a:spLocks noGrp="1"/>
          </p:cNvSpPr>
          <p:nvPr>
            <p:ph type="ftr" sz="quarter" idx="11"/>
          </p:nvPr>
        </p:nvSpPr>
        <p:spPr>
          <a:xfrm>
            <a:off x="5364480" y="6538452"/>
            <a:ext cx="1463040" cy="109340"/>
          </a:xfrm>
        </p:spPr>
        <p:txBody>
          <a:bodyPr/>
          <a:lstStyle/>
          <a:p>
            <a:r>
              <a:rPr lang="en-US" noProof="0" dirty="0"/>
              <a:t>Olympic data</a:t>
            </a:r>
          </a:p>
          <a:p>
            <a:endParaRPr lang="en-US" noProof="0" dirty="0"/>
          </a:p>
        </p:txBody>
      </p:sp>
      <p:sp>
        <p:nvSpPr>
          <p:cNvPr id="5" name="Date Placeholder 4">
            <a:extLst>
              <a:ext uri="{FF2B5EF4-FFF2-40B4-BE49-F238E27FC236}">
                <a16:creationId xmlns:a16="http://schemas.microsoft.com/office/drawing/2014/main" id="{FCDB7FDD-2EB3-3DD6-A3F3-CC370D7DCE6E}"/>
              </a:ext>
            </a:extLst>
          </p:cNvPr>
          <p:cNvSpPr>
            <a:spLocks noGrp="1"/>
          </p:cNvSpPr>
          <p:nvPr>
            <p:ph type="dt" sz="half" idx="10"/>
          </p:nvPr>
        </p:nvSpPr>
        <p:spPr>
          <a:xfrm>
            <a:off x="10629145" y="6410736"/>
            <a:ext cx="640080" cy="246888"/>
          </a:xfrm>
        </p:spPr>
        <p:txBody>
          <a:bodyPr/>
          <a:lstStyle/>
          <a:p>
            <a:r>
              <a:rPr lang="en-US" noProof="0" dirty="0"/>
              <a:t>2025</a:t>
            </a:r>
          </a:p>
        </p:txBody>
      </p:sp>
      <p:sp>
        <p:nvSpPr>
          <p:cNvPr id="6" name="TextBox 5">
            <a:extLst>
              <a:ext uri="{FF2B5EF4-FFF2-40B4-BE49-F238E27FC236}">
                <a16:creationId xmlns:a16="http://schemas.microsoft.com/office/drawing/2014/main" id="{5BFBA3D7-A664-DB3B-4B9E-4FCEC4010BAA}"/>
              </a:ext>
            </a:extLst>
          </p:cNvPr>
          <p:cNvSpPr txBox="1"/>
          <p:nvPr/>
        </p:nvSpPr>
        <p:spPr>
          <a:xfrm>
            <a:off x="1553497" y="1170039"/>
            <a:ext cx="4041491" cy="1974067"/>
          </a:xfrm>
          <a:prstGeom prst="rect">
            <a:avLst/>
          </a:prstGeom>
          <a:noFill/>
        </p:spPr>
        <p:txBody>
          <a:bodyPr wrap="none" rtlCol="0">
            <a:spAutoFit/>
          </a:bodyPr>
          <a:lstStyle/>
          <a:p>
            <a:pPr marL="0" marR="0">
              <a:lnSpc>
                <a:spcPct val="107000"/>
              </a:lnSpc>
              <a:spcAft>
                <a:spcPts val="800"/>
              </a:spcAft>
              <a:buNone/>
            </a:pPr>
            <a:r>
              <a:rPr lang="en-IN" sz="1800" i="1" kern="100" dirty="0">
                <a:effectLst/>
                <a:latin typeface="Book Antiqua" panose="02040602050305030304" pitchFamily="18" charset="0"/>
                <a:ea typeface="Calibri" panose="020F0502020204030204" pitchFamily="34" charset="0"/>
                <a:cs typeface="Times New Roman" panose="02020603050405020304" pitchFamily="18" charset="0"/>
              </a:rPr>
              <a:t>         </a:t>
            </a:r>
            <a:r>
              <a:rPr lang="en-IN" sz="18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select sport, count(medal) as medals</a:t>
            </a:r>
            <a:endParaRPr lang="en-IN" sz="1800"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IN" sz="18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         from olympic_data</a:t>
            </a:r>
            <a:endParaRPr lang="en-IN" sz="1800"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IN" sz="18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         group by sport</a:t>
            </a:r>
            <a:endParaRPr lang="en-IN" sz="1800"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IN" sz="18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         order by medals desc</a:t>
            </a:r>
            <a:endParaRPr lang="en-IN" sz="1800"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IN" sz="18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         limit 10;</a:t>
            </a:r>
            <a:endParaRPr lang="en-IN" sz="1800"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00A27A09-3169-B67E-ED9C-14D08CFD8C23}"/>
              </a:ext>
            </a:extLst>
          </p:cNvPr>
          <p:cNvPicPr>
            <a:picLocks noChangeAspect="1"/>
          </p:cNvPicPr>
          <p:nvPr/>
        </p:nvPicPr>
        <p:blipFill>
          <a:blip r:embed="rId2"/>
          <a:stretch>
            <a:fillRect/>
          </a:stretch>
        </p:blipFill>
        <p:spPr>
          <a:xfrm>
            <a:off x="2191363" y="3144106"/>
            <a:ext cx="8142339" cy="3256798"/>
          </a:xfrm>
          <a:prstGeom prst="rect">
            <a:avLst/>
          </a:prstGeom>
        </p:spPr>
      </p:pic>
    </p:spTree>
    <p:extLst>
      <p:ext uri="{BB962C8B-B14F-4D97-AF65-F5344CB8AC3E}">
        <p14:creationId xmlns:p14="http://schemas.microsoft.com/office/powerpoint/2010/main" val="1166830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33A-7888-BC3E-0513-B663763AE6C4}"/>
              </a:ext>
            </a:extLst>
          </p:cNvPr>
          <p:cNvSpPr>
            <a:spLocks noGrp="1"/>
          </p:cNvSpPr>
          <p:nvPr>
            <p:ph type="title"/>
          </p:nvPr>
        </p:nvSpPr>
        <p:spPr/>
        <p:txBody>
          <a:bodyPr/>
          <a:lstStyle/>
          <a:p>
            <a:pPr marL="571500" indent="-571500" algn="l">
              <a:buFont typeface="Wingdings" panose="05000000000000000000" pitchFamily="2" charset="2"/>
              <a:buChar char="q"/>
            </a:pPr>
            <a:r>
              <a:rPr lang="en-IN" sz="3600" kern="100" dirty="0">
                <a:effectLst/>
                <a:latin typeface="Baskerville Old Face" panose="02020602080505020303" pitchFamily="18" charset="0"/>
                <a:ea typeface="Calibri" panose="020F0502020204030204" pitchFamily="34" charset="0"/>
                <a:cs typeface="Times New Roman" panose="02020603050405020304" pitchFamily="18" charset="0"/>
              </a:rPr>
              <a:t>Gender distribution of medals</a:t>
            </a:r>
            <a:br>
              <a:rPr lang="en-IN" sz="36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sz="3600" dirty="0"/>
          </a:p>
        </p:txBody>
      </p:sp>
      <p:sp>
        <p:nvSpPr>
          <p:cNvPr id="3" name="Slide Number Placeholder 2">
            <a:extLst>
              <a:ext uri="{FF2B5EF4-FFF2-40B4-BE49-F238E27FC236}">
                <a16:creationId xmlns:a16="http://schemas.microsoft.com/office/drawing/2014/main" id="{D200A66C-D125-8929-7231-DC96B47F3511}"/>
              </a:ext>
            </a:extLst>
          </p:cNvPr>
          <p:cNvSpPr>
            <a:spLocks noGrp="1"/>
          </p:cNvSpPr>
          <p:nvPr>
            <p:ph type="sldNum" sz="quarter" idx="12"/>
          </p:nvPr>
        </p:nvSpPr>
        <p:spPr/>
        <p:txBody>
          <a:bodyPr/>
          <a:lstStyle/>
          <a:p>
            <a:fld id="{8D0AFDD5-844D-364D-8AEC-50CF4D36D55D}" type="slidenum">
              <a:rPr lang="en-US" noProof="0" smtClean="0"/>
              <a:t>16</a:t>
            </a:fld>
            <a:endParaRPr lang="en-US" noProof="0"/>
          </a:p>
        </p:txBody>
      </p:sp>
      <p:sp>
        <p:nvSpPr>
          <p:cNvPr id="4" name="Footer Placeholder 3">
            <a:extLst>
              <a:ext uri="{FF2B5EF4-FFF2-40B4-BE49-F238E27FC236}">
                <a16:creationId xmlns:a16="http://schemas.microsoft.com/office/drawing/2014/main" id="{F3D0D03F-95A4-DEC4-A7B5-8D29E5F08470}"/>
              </a:ext>
            </a:extLst>
          </p:cNvPr>
          <p:cNvSpPr>
            <a:spLocks noGrp="1"/>
          </p:cNvSpPr>
          <p:nvPr>
            <p:ph type="ftr" sz="quarter" idx="11"/>
          </p:nvPr>
        </p:nvSpPr>
        <p:spPr>
          <a:xfrm>
            <a:off x="5364480" y="6528618"/>
            <a:ext cx="1463040" cy="119173"/>
          </a:xfrm>
        </p:spPr>
        <p:txBody>
          <a:bodyPr/>
          <a:lstStyle/>
          <a:p>
            <a:r>
              <a:rPr lang="en-US" noProof="0" dirty="0"/>
              <a:t>Olympic data</a:t>
            </a:r>
          </a:p>
          <a:p>
            <a:endParaRPr lang="en-US" noProof="0" dirty="0"/>
          </a:p>
        </p:txBody>
      </p:sp>
      <p:sp>
        <p:nvSpPr>
          <p:cNvPr id="5" name="Date Placeholder 4">
            <a:extLst>
              <a:ext uri="{FF2B5EF4-FFF2-40B4-BE49-F238E27FC236}">
                <a16:creationId xmlns:a16="http://schemas.microsoft.com/office/drawing/2014/main" id="{5721F010-861D-7AF2-E8D4-76CC7A05995A}"/>
              </a:ext>
            </a:extLst>
          </p:cNvPr>
          <p:cNvSpPr>
            <a:spLocks noGrp="1"/>
          </p:cNvSpPr>
          <p:nvPr>
            <p:ph type="dt" sz="half" idx="10"/>
          </p:nvPr>
        </p:nvSpPr>
        <p:spPr/>
        <p:txBody>
          <a:bodyPr/>
          <a:lstStyle/>
          <a:p>
            <a:r>
              <a:rPr lang="en-US" noProof="0" dirty="0"/>
              <a:t>2025</a:t>
            </a:r>
          </a:p>
        </p:txBody>
      </p:sp>
      <p:sp>
        <p:nvSpPr>
          <p:cNvPr id="6" name="TextBox 5">
            <a:extLst>
              <a:ext uri="{FF2B5EF4-FFF2-40B4-BE49-F238E27FC236}">
                <a16:creationId xmlns:a16="http://schemas.microsoft.com/office/drawing/2014/main" id="{3A73E140-5873-824B-D6D4-B50163BC2296}"/>
              </a:ext>
            </a:extLst>
          </p:cNvPr>
          <p:cNvSpPr txBox="1"/>
          <p:nvPr/>
        </p:nvSpPr>
        <p:spPr>
          <a:xfrm>
            <a:off x="1139952" y="1140542"/>
            <a:ext cx="4877390" cy="1575111"/>
          </a:xfrm>
          <a:prstGeom prst="rect">
            <a:avLst/>
          </a:prstGeom>
          <a:noFill/>
        </p:spPr>
        <p:txBody>
          <a:bodyPr wrap="square" rtlCol="0">
            <a:spAutoFit/>
          </a:bodyPr>
          <a:lstStyle/>
          <a:p>
            <a:pPr marL="0" marR="0">
              <a:lnSpc>
                <a:spcPct val="107000"/>
              </a:lnSpc>
              <a:spcAft>
                <a:spcPts val="800"/>
              </a:spcAft>
              <a:buNone/>
            </a:pPr>
            <a:r>
              <a:rPr lang="en-IN" sz="1800" i="1" kern="100" dirty="0">
                <a:effectLst/>
                <a:latin typeface="Book Antiqua" panose="02040602050305030304" pitchFamily="18" charset="0"/>
                <a:ea typeface="Calibri" panose="020F0502020204030204" pitchFamily="34" charset="0"/>
                <a:cs typeface="Times New Roman" panose="02020603050405020304" pitchFamily="18" charset="0"/>
              </a:rPr>
              <a:t>           </a:t>
            </a:r>
            <a:r>
              <a:rPr lang="en-IN" sz="18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select gender, count(medal) as medals</a:t>
            </a:r>
            <a:endParaRPr lang="en-IN" sz="1800"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IN" sz="18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           from olympic_data</a:t>
            </a:r>
            <a:endParaRPr lang="en-IN" sz="1800"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IN" sz="18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           group by gender</a:t>
            </a:r>
            <a:endParaRPr lang="en-IN" sz="1800"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IN" sz="18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           order by medals desc;</a:t>
            </a:r>
            <a:endParaRPr lang="en-IN" sz="1800"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37BEF512-850C-3778-8208-29BC9B1B9D8E}"/>
              </a:ext>
            </a:extLst>
          </p:cNvPr>
          <p:cNvPicPr>
            <a:picLocks noChangeAspect="1"/>
          </p:cNvPicPr>
          <p:nvPr/>
        </p:nvPicPr>
        <p:blipFill>
          <a:blip r:embed="rId2"/>
          <a:stretch>
            <a:fillRect/>
          </a:stretch>
        </p:blipFill>
        <p:spPr>
          <a:xfrm>
            <a:off x="1840086" y="3236298"/>
            <a:ext cx="7058108" cy="2997354"/>
          </a:xfrm>
          <a:prstGeom prst="rect">
            <a:avLst/>
          </a:prstGeom>
        </p:spPr>
      </p:pic>
    </p:spTree>
    <p:extLst>
      <p:ext uri="{BB962C8B-B14F-4D97-AF65-F5344CB8AC3E}">
        <p14:creationId xmlns:p14="http://schemas.microsoft.com/office/powerpoint/2010/main" val="1763819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24F3D-60EA-68ED-5BAB-0F6328EBD976}"/>
              </a:ext>
            </a:extLst>
          </p:cNvPr>
          <p:cNvSpPr>
            <a:spLocks noGrp="1"/>
          </p:cNvSpPr>
          <p:nvPr>
            <p:ph type="title"/>
          </p:nvPr>
        </p:nvSpPr>
        <p:spPr/>
        <p:txBody>
          <a:bodyPr/>
          <a:lstStyle/>
          <a:p>
            <a:pPr marL="285750" indent="-285750" algn="l">
              <a:buFont typeface="Wingdings" panose="05000000000000000000" pitchFamily="2" charset="2"/>
              <a:buChar char="q"/>
            </a:pPr>
            <a:r>
              <a:rPr lang="en-IN" sz="3200" kern="100" dirty="0">
                <a:effectLst/>
                <a:latin typeface="Baskerville Old Face" panose="02020602080505020303" pitchFamily="18" charset="0"/>
                <a:ea typeface="Calibri" panose="020F0502020204030204" pitchFamily="34" charset="0"/>
                <a:cs typeface="Times New Roman" panose="02020603050405020304" pitchFamily="18" charset="0"/>
              </a:rPr>
              <a:t> Top 10 countries whose males athletes won gold medal </a:t>
            </a:r>
            <a:br>
              <a:rPr lang="en-IN" sz="32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sz="3200" dirty="0"/>
          </a:p>
        </p:txBody>
      </p:sp>
      <p:sp>
        <p:nvSpPr>
          <p:cNvPr id="3" name="Slide Number Placeholder 2">
            <a:extLst>
              <a:ext uri="{FF2B5EF4-FFF2-40B4-BE49-F238E27FC236}">
                <a16:creationId xmlns:a16="http://schemas.microsoft.com/office/drawing/2014/main" id="{B43B23B1-79FF-9DD5-B817-880280D7898C}"/>
              </a:ext>
            </a:extLst>
          </p:cNvPr>
          <p:cNvSpPr>
            <a:spLocks noGrp="1"/>
          </p:cNvSpPr>
          <p:nvPr>
            <p:ph type="sldNum" sz="quarter" idx="12"/>
          </p:nvPr>
        </p:nvSpPr>
        <p:spPr/>
        <p:txBody>
          <a:bodyPr/>
          <a:lstStyle/>
          <a:p>
            <a:fld id="{8D0AFDD5-844D-364D-8AEC-50CF4D36D55D}" type="slidenum">
              <a:rPr lang="en-US" noProof="0" smtClean="0"/>
              <a:t>17</a:t>
            </a:fld>
            <a:endParaRPr lang="en-US" noProof="0"/>
          </a:p>
        </p:txBody>
      </p:sp>
      <p:sp>
        <p:nvSpPr>
          <p:cNvPr id="4" name="Footer Placeholder 3">
            <a:extLst>
              <a:ext uri="{FF2B5EF4-FFF2-40B4-BE49-F238E27FC236}">
                <a16:creationId xmlns:a16="http://schemas.microsoft.com/office/drawing/2014/main" id="{62380123-AB49-4D49-392E-947C35D6F429}"/>
              </a:ext>
            </a:extLst>
          </p:cNvPr>
          <p:cNvSpPr>
            <a:spLocks noGrp="1"/>
          </p:cNvSpPr>
          <p:nvPr>
            <p:ph type="ftr" sz="quarter" idx="11"/>
          </p:nvPr>
        </p:nvSpPr>
        <p:spPr>
          <a:xfrm>
            <a:off x="5364480" y="6558116"/>
            <a:ext cx="1463040" cy="89676"/>
          </a:xfrm>
        </p:spPr>
        <p:txBody>
          <a:bodyPr/>
          <a:lstStyle/>
          <a:p>
            <a:r>
              <a:rPr lang="en-US" noProof="0" dirty="0"/>
              <a:t>Olympic data</a:t>
            </a:r>
          </a:p>
          <a:p>
            <a:endParaRPr lang="en-US" noProof="0" dirty="0"/>
          </a:p>
        </p:txBody>
      </p:sp>
      <p:sp>
        <p:nvSpPr>
          <p:cNvPr id="5" name="Date Placeholder 4">
            <a:extLst>
              <a:ext uri="{FF2B5EF4-FFF2-40B4-BE49-F238E27FC236}">
                <a16:creationId xmlns:a16="http://schemas.microsoft.com/office/drawing/2014/main" id="{27A283C6-A1E7-87EA-CB6C-34808C7F7A0D}"/>
              </a:ext>
            </a:extLst>
          </p:cNvPr>
          <p:cNvSpPr>
            <a:spLocks noGrp="1"/>
          </p:cNvSpPr>
          <p:nvPr>
            <p:ph type="dt" sz="half" idx="10"/>
          </p:nvPr>
        </p:nvSpPr>
        <p:spPr/>
        <p:txBody>
          <a:bodyPr/>
          <a:lstStyle/>
          <a:p>
            <a:r>
              <a:rPr lang="en-US" noProof="0" dirty="0"/>
              <a:t>2025</a:t>
            </a:r>
          </a:p>
        </p:txBody>
      </p:sp>
      <p:sp>
        <p:nvSpPr>
          <p:cNvPr id="6" name="TextBox 5">
            <a:extLst>
              <a:ext uri="{FF2B5EF4-FFF2-40B4-BE49-F238E27FC236}">
                <a16:creationId xmlns:a16="http://schemas.microsoft.com/office/drawing/2014/main" id="{BD8D6716-8A97-A2A9-BB27-A7662536A204}"/>
              </a:ext>
            </a:extLst>
          </p:cNvPr>
          <p:cNvSpPr txBox="1"/>
          <p:nvPr/>
        </p:nvSpPr>
        <p:spPr>
          <a:xfrm>
            <a:off x="1139952" y="1055978"/>
            <a:ext cx="5152103" cy="2373022"/>
          </a:xfrm>
          <a:prstGeom prst="rect">
            <a:avLst/>
          </a:prstGeom>
          <a:noFill/>
        </p:spPr>
        <p:txBody>
          <a:bodyPr wrap="square" rtlCol="0">
            <a:spAutoFit/>
          </a:bodyPr>
          <a:lstStyle/>
          <a:p>
            <a:pPr marL="0" marR="0">
              <a:lnSpc>
                <a:spcPct val="107000"/>
              </a:lnSpc>
              <a:spcAft>
                <a:spcPts val="800"/>
              </a:spcAft>
              <a:buNone/>
            </a:pPr>
            <a:r>
              <a:rPr lang="en-IN" sz="18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         select country, count(medal) as  males_gold</a:t>
            </a:r>
            <a:endParaRPr lang="en-IN" sz="1800"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IN" sz="18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         from olympic_data where medal="gold"</a:t>
            </a:r>
            <a:endParaRPr lang="en-IN" sz="1800"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IN" sz="18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         group by gender, country</a:t>
            </a:r>
            <a:endParaRPr lang="en-IN" sz="1800"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IN" sz="18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         having gender="men"</a:t>
            </a:r>
            <a:endParaRPr lang="en-IN" sz="1800"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IN" sz="18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         order by males_gold desc</a:t>
            </a:r>
            <a:endParaRPr lang="en-IN" sz="1800"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IN" sz="18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         limit 10;</a:t>
            </a:r>
            <a:endParaRPr lang="en-IN" sz="1800"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D57EC49A-FEE0-F1FF-7E24-E5D4E9BACF98}"/>
              </a:ext>
            </a:extLst>
          </p:cNvPr>
          <p:cNvPicPr>
            <a:picLocks noChangeAspect="1"/>
          </p:cNvPicPr>
          <p:nvPr/>
        </p:nvPicPr>
        <p:blipFill>
          <a:blip r:embed="rId2"/>
          <a:stretch>
            <a:fillRect/>
          </a:stretch>
        </p:blipFill>
        <p:spPr>
          <a:xfrm>
            <a:off x="1726790" y="3352800"/>
            <a:ext cx="8085804" cy="2993135"/>
          </a:xfrm>
          <a:prstGeom prst="rect">
            <a:avLst/>
          </a:prstGeom>
        </p:spPr>
      </p:pic>
    </p:spTree>
    <p:extLst>
      <p:ext uri="{BB962C8B-B14F-4D97-AF65-F5344CB8AC3E}">
        <p14:creationId xmlns:p14="http://schemas.microsoft.com/office/powerpoint/2010/main" val="2683158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5FB02-9B72-C5C2-CAFD-41E381E579C9}"/>
              </a:ext>
            </a:extLst>
          </p:cNvPr>
          <p:cNvSpPr>
            <a:spLocks noGrp="1"/>
          </p:cNvSpPr>
          <p:nvPr>
            <p:ph type="title"/>
          </p:nvPr>
        </p:nvSpPr>
        <p:spPr/>
        <p:txBody>
          <a:bodyPr/>
          <a:lstStyle/>
          <a:p>
            <a:pPr marL="285750" indent="-285750" algn="l">
              <a:buFont typeface="Wingdings" panose="05000000000000000000" pitchFamily="2" charset="2"/>
              <a:buChar char="q"/>
            </a:pPr>
            <a:r>
              <a:rPr lang="en-IN" sz="3600" kern="100" dirty="0">
                <a:effectLst/>
                <a:latin typeface="Baskerville Old Face" panose="02020602080505020303" pitchFamily="18" charset="0"/>
                <a:ea typeface="Calibri" panose="020F0502020204030204" pitchFamily="34" charset="0"/>
                <a:cs typeface="Times New Roman" panose="02020603050405020304" pitchFamily="18" charset="0"/>
              </a:rPr>
              <a:t> Total athlete in a particular sport discipline</a:t>
            </a:r>
            <a:br>
              <a:rPr lang="en-IN" sz="36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sz="3600" dirty="0"/>
          </a:p>
        </p:txBody>
      </p:sp>
      <p:sp>
        <p:nvSpPr>
          <p:cNvPr id="3" name="Slide Number Placeholder 2">
            <a:extLst>
              <a:ext uri="{FF2B5EF4-FFF2-40B4-BE49-F238E27FC236}">
                <a16:creationId xmlns:a16="http://schemas.microsoft.com/office/drawing/2014/main" id="{5F2777FC-0814-0FBA-F08E-7AE4DB396DD0}"/>
              </a:ext>
            </a:extLst>
          </p:cNvPr>
          <p:cNvSpPr>
            <a:spLocks noGrp="1"/>
          </p:cNvSpPr>
          <p:nvPr>
            <p:ph type="sldNum" sz="quarter" idx="12"/>
          </p:nvPr>
        </p:nvSpPr>
        <p:spPr/>
        <p:txBody>
          <a:bodyPr/>
          <a:lstStyle/>
          <a:p>
            <a:fld id="{8D0AFDD5-844D-364D-8AEC-50CF4D36D55D}" type="slidenum">
              <a:rPr lang="en-US" noProof="0" smtClean="0"/>
              <a:t>18</a:t>
            </a:fld>
            <a:endParaRPr lang="en-US" noProof="0"/>
          </a:p>
        </p:txBody>
      </p:sp>
      <p:sp>
        <p:nvSpPr>
          <p:cNvPr id="4" name="Footer Placeholder 3">
            <a:extLst>
              <a:ext uri="{FF2B5EF4-FFF2-40B4-BE49-F238E27FC236}">
                <a16:creationId xmlns:a16="http://schemas.microsoft.com/office/drawing/2014/main" id="{06882404-9B6F-327A-5825-92B20999BE50}"/>
              </a:ext>
            </a:extLst>
          </p:cNvPr>
          <p:cNvSpPr>
            <a:spLocks noGrp="1"/>
          </p:cNvSpPr>
          <p:nvPr>
            <p:ph type="ftr" sz="quarter" idx="11"/>
          </p:nvPr>
        </p:nvSpPr>
        <p:spPr>
          <a:xfrm>
            <a:off x="5364480" y="6538452"/>
            <a:ext cx="1463040" cy="109340"/>
          </a:xfrm>
        </p:spPr>
        <p:txBody>
          <a:bodyPr/>
          <a:lstStyle/>
          <a:p>
            <a:r>
              <a:rPr lang="en-US" noProof="0" dirty="0"/>
              <a:t>Olympic data</a:t>
            </a:r>
          </a:p>
          <a:p>
            <a:endParaRPr lang="en-US" noProof="0" dirty="0"/>
          </a:p>
        </p:txBody>
      </p:sp>
      <p:sp>
        <p:nvSpPr>
          <p:cNvPr id="5" name="Date Placeholder 4">
            <a:extLst>
              <a:ext uri="{FF2B5EF4-FFF2-40B4-BE49-F238E27FC236}">
                <a16:creationId xmlns:a16="http://schemas.microsoft.com/office/drawing/2014/main" id="{9BFEDD7D-2C01-66A2-18BE-01DBC4228E4C}"/>
              </a:ext>
            </a:extLst>
          </p:cNvPr>
          <p:cNvSpPr>
            <a:spLocks noGrp="1"/>
          </p:cNvSpPr>
          <p:nvPr>
            <p:ph type="dt" sz="half" idx="10"/>
          </p:nvPr>
        </p:nvSpPr>
        <p:spPr/>
        <p:txBody>
          <a:bodyPr/>
          <a:lstStyle/>
          <a:p>
            <a:r>
              <a:rPr lang="en-US" noProof="0" dirty="0"/>
              <a:t>2025</a:t>
            </a:r>
          </a:p>
        </p:txBody>
      </p:sp>
      <p:sp>
        <p:nvSpPr>
          <p:cNvPr id="6" name="TextBox 5">
            <a:extLst>
              <a:ext uri="{FF2B5EF4-FFF2-40B4-BE49-F238E27FC236}">
                <a16:creationId xmlns:a16="http://schemas.microsoft.com/office/drawing/2014/main" id="{DE85993D-5904-CBC0-8CBF-A7DB9DCC7786}"/>
              </a:ext>
            </a:extLst>
          </p:cNvPr>
          <p:cNvSpPr txBox="1"/>
          <p:nvPr/>
        </p:nvSpPr>
        <p:spPr>
          <a:xfrm>
            <a:off x="1769806" y="1261577"/>
            <a:ext cx="4020652" cy="1176156"/>
          </a:xfrm>
          <a:prstGeom prst="rect">
            <a:avLst/>
          </a:prstGeom>
          <a:noFill/>
        </p:spPr>
        <p:txBody>
          <a:bodyPr wrap="none" rtlCol="0">
            <a:spAutoFit/>
          </a:bodyPr>
          <a:lstStyle/>
          <a:p>
            <a:pPr marL="0" marR="0">
              <a:lnSpc>
                <a:spcPct val="107000"/>
              </a:lnSpc>
              <a:spcAft>
                <a:spcPts val="800"/>
              </a:spcAft>
              <a:buNone/>
            </a:pPr>
            <a:r>
              <a:rPr lang="en-IN" sz="18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select discipline,count(*) as total_athletes</a:t>
            </a:r>
            <a:endParaRPr lang="en-IN" sz="1800"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IN" sz="18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from olympic_data  </a:t>
            </a:r>
            <a:endParaRPr lang="en-IN" kern="100" dirty="0">
              <a:solidFill>
                <a:srgbClr val="35898B"/>
              </a:solidFill>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IN" sz="18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group by discipline;</a:t>
            </a:r>
            <a:endParaRPr lang="en-IN" sz="1800"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425199F1-585E-E873-4556-C5C9B6E9946C}"/>
              </a:ext>
            </a:extLst>
          </p:cNvPr>
          <p:cNvPicPr>
            <a:picLocks noChangeAspect="1"/>
          </p:cNvPicPr>
          <p:nvPr/>
        </p:nvPicPr>
        <p:blipFill>
          <a:blip r:embed="rId2"/>
          <a:stretch>
            <a:fillRect/>
          </a:stretch>
        </p:blipFill>
        <p:spPr>
          <a:xfrm>
            <a:off x="1867709" y="2604742"/>
            <a:ext cx="7512265" cy="3402768"/>
          </a:xfrm>
          <a:prstGeom prst="rect">
            <a:avLst/>
          </a:prstGeom>
        </p:spPr>
      </p:pic>
    </p:spTree>
    <p:extLst>
      <p:ext uri="{BB962C8B-B14F-4D97-AF65-F5344CB8AC3E}">
        <p14:creationId xmlns:p14="http://schemas.microsoft.com/office/powerpoint/2010/main" val="4455062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5FED4-BB31-6076-004C-EE0AAF60EBD2}"/>
              </a:ext>
            </a:extLst>
          </p:cNvPr>
          <p:cNvSpPr>
            <a:spLocks noGrp="1"/>
          </p:cNvSpPr>
          <p:nvPr>
            <p:ph type="title"/>
          </p:nvPr>
        </p:nvSpPr>
        <p:spPr/>
        <p:txBody>
          <a:bodyPr/>
          <a:lstStyle/>
          <a:p>
            <a:pPr marL="285750" indent="-285750" algn="l">
              <a:buFont typeface="Wingdings" panose="05000000000000000000" pitchFamily="2" charset="2"/>
              <a:buChar char="q"/>
            </a:pPr>
            <a:r>
              <a:rPr lang="en-IN" sz="3200" kern="100" dirty="0">
                <a:effectLst/>
                <a:latin typeface="Baskerville Old Face" panose="02020602080505020303" pitchFamily="18" charset="0"/>
                <a:ea typeface="Calibri" panose="020F0502020204030204" pitchFamily="34" charset="0"/>
                <a:cs typeface="Times New Roman" panose="02020603050405020304" pitchFamily="18" charset="0"/>
              </a:rPr>
              <a:t>  Top 5 countries who won maximum number of medals</a:t>
            </a:r>
            <a:br>
              <a:rPr lang="en-IN" sz="32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sz="3200" dirty="0"/>
          </a:p>
        </p:txBody>
      </p:sp>
      <p:sp>
        <p:nvSpPr>
          <p:cNvPr id="3" name="Slide Number Placeholder 2">
            <a:extLst>
              <a:ext uri="{FF2B5EF4-FFF2-40B4-BE49-F238E27FC236}">
                <a16:creationId xmlns:a16="http://schemas.microsoft.com/office/drawing/2014/main" id="{666F24A1-BC7D-04EB-5502-227016C3729C}"/>
              </a:ext>
            </a:extLst>
          </p:cNvPr>
          <p:cNvSpPr>
            <a:spLocks noGrp="1"/>
          </p:cNvSpPr>
          <p:nvPr>
            <p:ph type="sldNum" sz="quarter" idx="12"/>
          </p:nvPr>
        </p:nvSpPr>
        <p:spPr/>
        <p:txBody>
          <a:bodyPr/>
          <a:lstStyle/>
          <a:p>
            <a:fld id="{8D0AFDD5-844D-364D-8AEC-50CF4D36D55D}" type="slidenum">
              <a:rPr lang="en-US" noProof="0" smtClean="0"/>
              <a:t>19</a:t>
            </a:fld>
            <a:endParaRPr lang="en-US" noProof="0"/>
          </a:p>
        </p:txBody>
      </p:sp>
      <p:sp>
        <p:nvSpPr>
          <p:cNvPr id="4" name="Footer Placeholder 3">
            <a:extLst>
              <a:ext uri="{FF2B5EF4-FFF2-40B4-BE49-F238E27FC236}">
                <a16:creationId xmlns:a16="http://schemas.microsoft.com/office/drawing/2014/main" id="{88761D46-1575-2646-10D9-1F6A3B956E9A}"/>
              </a:ext>
            </a:extLst>
          </p:cNvPr>
          <p:cNvSpPr>
            <a:spLocks noGrp="1"/>
          </p:cNvSpPr>
          <p:nvPr>
            <p:ph type="ftr" sz="quarter" idx="11"/>
          </p:nvPr>
        </p:nvSpPr>
        <p:spPr>
          <a:xfrm>
            <a:off x="5364480" y="6480264"/>
            <a:ext cx="1463040" cy="167528"/>
          </a:xfrm>
        </p:spPr>
        <p:txBody>
          <a:bodyPr/>
          <a:lstStyle/>
          <a:p>
            <a:r>
              <a:rPr lang="en-US" noProof="0" dirty="0"/>
              <a:t>Olympic data</a:t>
            </a:r>
          </a:p>
          <a:p>
            <a:endParaRPr lang="en-US" noProof="0" dirty="0"/>
          </a:p>
        </p:txBody>
      </p:sp>
      <p:sp>
        <p:nvSpPr>
          <p:cNvPr id="5" name="Date Placeholder 4">
            <a:extLst>
              <a:ext uri="{FF2B5EF4-FFF2-40B4-BE49-F238E27FC236}">
                <a16:creationId xmlns:a16="http://schemas.microsoft.com/office/drawing/2014/main" id="{4A6F2DD1-5187-CDAD-FE67-D126A3D8CCB1}"/>
              </a:ext>
            </a:extLst>
          </p:cNvPr>
          <p:cNvSpPr>
            <a:spLocks noGrp="1"/>
          </p:cNvSpPr>
          <p:nvPr>
            <p:ph type="dt" sz="half" idx="10"/>
          </p:nvPr>
        </p:nvSpPr>
        <p:spPr/>
        <p:txBody>
          <a:bodyPr/>
          <a:lstStyle/>
          <a:p>
            <a:r>
              <a:rPr lang="en-US" noProof="0" dirty="0"/>
              <a:t>2025</a:t>
            </a:r>
          </a:p>
        </p:txBody>
      </p:sp>
      <p:sp>
        <p:nvSpPr>
          <p:cNvPr id="6" name="TextBox 5">
            <a:extLst>
              <a:ext uri="{FF2B5EF4-FFF2-40B4-BE49-F238E27FC236}">
                <a16:creationId xmlns:a16="http://schemas.microsoft.com/office/drawing/2014/main" id="{A909495C-2237-001B-7704-C26F084AB5FF}"/>
              </a:ext>
            </a:extLst>
          </p:cNvPr>
          <p:cNvSpPr txBox="1"/>
          <p:nvPr/>
        </p:nvSpPr>
        <p:spPr>
          <a:xfrm>
            <a:off x="1316934" y="1039221"/>
            <a:ext cx="5603800" cy="1972976"/>
          </a:xfrm>
          <a:prstGeom prst="rect">
            <a:avLst/>
          </a:prstGeom>
          <a:noFill/>
        </p:spPr>
        <p:txBody>
          <a:bodyPr wrap="square" rtlCol="0">
            <a:spAutoFit/>
          </a:bodyPr>
          <a:lstStyle/>
          <a:p>
            <a:pPr marL="0" marR="0">
              <a:lnSpc>
                <a:spcPct val="107000"/>
              </a:lnSpc>
              <a:spcAft>
                <a:spcPts val="800"/>
              </a:spcAft>
              <a:buNone/>
            </a:pPr>
            <a:r>
              <a:rPr lang="en-IN" sz="1800" i="1" kern="100" dirty="0">
                <a:effectLst/>
                <a:latin typeface="Book Antiqua" panose="02040602050305030304" pitchFamily="18" charset="0"/>
                <a:ea typeface="Calibri" panose="020F0502020204030204" pitchFamily="34" charset="0"/>
                <a:cs typeface="Times New Roman" panose="02020603050405020304" pitchFamily="18" charset="0"/>
              </a:rPr>
              <a:t>        </a:t>
            </a:r>
            <a:r>
              <a:rPr lang="en-IN" sz="18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select country, count(medal) as medals</a:t>
            </a:r>
            <a:endParaRPr lang="en-IN" sz="1800"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IN" sz="18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        from olympic_data</a:t>
            </a:r>
            <a:endParaRPr lang="en-IN" sz="1800"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IN" sz="18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        group by country</a:t>
            </a:r>
            <a:endParaRPr lang="en-IN" sz="1800"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IN" sz="18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        order by medals desc</a:t>
            </a:r>
            <a:endParaRPr lang="en-IN" sz="1800"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IN" sz="18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        limit 5;</a:t>
            </a:r>
            <a:endParaRPr lang="en-IN" dirty="0">
              <a:solidFill>
                <a:srgbClr val="35898B"/>
              </a:solidFill>
            </a:endParaRPr>
          </a:p>
        </p:txBody>
      </p:sp>
      <p:pic>
        <p:nvPicPr>
          <p:cNvPr id="7" name="Picture 6">
            <a:extLst>
              <a:ext uri="{FF2B5EF4-FFF2-40B4-BE49-F238E27FC236}">
                <a16:creationId xmlns:a16="http://schemas.microsoft.com/office/drawing/2014/main" id="{5909DAA8-C6C9-63DF-2E45-36F6A4EA38C4}"/>
              </a:ext>
            </a:extLst>
          </p:cNvPr>
          <p:cNvPicPr>
            <a:picLocks noChangeAspect="1"/>
          </p:cNvPicPr>
          <p:nvPr/>
        </p:nvPicPr>
        <p:blipFill>
          <a:blip r:embed="rId2"/>
          <a:stretch>
            <a:fillRect/>
          </a:stretch>
        </p:blipFill>
        <p:spPr>
          <a:xfrm>
            <a:off x="1835201" y="3229313"/>
            <a:ext cx="7357960" cy="3033835"/>
          </a:xfrm>
          <a:prstGeom prst="rect">
            <a:avLst/>
          </a:prstGeom>
        </p:spPr>
      </p:pic>
    </p:spTree>
    <p:extLst>
      <p:ext uri="{BB962C8B-B14F-4D97-AF65-F5344CB8AC3E}">
        <p14:creationId xmlns:p14="http://schemas.microsoft.com/office/powerpoint/2010/main" val="3061880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3421-27E8-64F7-C72E-A20B3B5BFD28}"/>
              </a:ext>
            </a:extLst>
          </p:cNvPr>
          <p:cNvSpPr>
            <a:spLocks noGrp="1"/>
          </p:cNvSpPr>
          <p:nvPr>
            <p:ph type="title"/>
          </p:nvPr>
        </p:nvSpPr>
        <p:spPr/>
        <p:txBody>
          <a:bodyPr/>
          <a:lstStyle/>
          <a:p>
            <a:r>
              <a:rPr lang="en-US" dirty="0"/>
              <a:t>Table of contents </a:t>
            </a:r>
            <a:br>
              <a:rPr lang="en-US" dirty="0"/>
            </a:br>
            <a:endParaRPr lang="en-US" dirty="0"/>
          </a:p>
        </p:txBody>
      </p:sp>
      <p:sp>
        <p:nvSpPr>
          <p:cNvPr id="3" name="Text Placeholder 2">
            <a:extLst>
              <a:ext uri="{FF2B5EF4-FFF2-40B4-BE49-F238E27FC236}">
                <a16:creationId xmlns:a16="http://schemas.microsoft.com/office/drawing/2014/main" id="{6FFCC227-AEF6-4194-577B-C14BE9F08F99}"/>
              </a:ext>
            </a:extLst>
          </p:cNvPr>
          <p:cNvSpPr>
            <a:spLocks noGrp="1"/>
          </p:cNvSpPr>
          <p:nvPr>
            <p:ph type="body" sz="quarter" idx="13"/>
          </p:nvPr>
        </p:nvSpPr>
        <p:spPr>
          <a:xfrm>
            <a:off x="986726" y="2441448"/>
            <a:ext cx="1622425" cy="1622425"/>
          </a:xfrm>
        </p:spPr>
        <p:txBody>
          <a:bodyPr/>
          <a:lstStyle/>
          <a:p>
            <a:r>
              <a:rPr lang="en-US" dirty="0"/>
              <a:t>1</a:t>
            </a:r>
          </a:p>
        </p:txBody>
      </p:sp>
      <p:sp>
        <p:nvSpPr>
          <p:cNvPr id="4" name="Text Placeholder 3">
            <a:extLst>
              <a:ext uri="{FF2B5EF4-FFF2-40B4-BE49-F238E27FC236}">
                <a16:creationId xmlns:a16="http://schemas.microsoft.com/office/drawing/2014/main" id="{EDA1DEE7-E7EE-60E4-4393-4B4043EFAC72}"/>
              </a:ext>
            </a:extLst>
          </p:cNvPr>
          <p:cNvSpPr>
            <a:spLocks noGrp="1"/>
          </p:cNvSpPr>
          <p:nvPr>
            <p:ph type="body" sz="quarter" idx="14"/>
          </p:nvPr>
        </p:nvSpPr>
        <p:spPr/>
        <p:txBody>
          <a:bodyPr/>
          <a:lstStyle/>
          <a:p>
            <a:r>
              <a:rPr lang="en-US" dirty="0"/>
              <a:t>2</a:t>
            </a:r>
          </a:p>
        </p:txBody>
      </p:sp>
      <p:sp>
        <p:nvSpPr>
          <p:cNvPr id="5" name="Text Placeholder 4">
            <a:extLst>
              <a:ext uri="{FF2B5EF4-FFF2-40B4-BE49-F238E27FC236}">
                <a16:creationId xmlns:a16="http://schemas.microsoft.com/office/drawing/2014/main" id="{0D7E0F31-9524-2A85-6CB5-22AF4974A1F5}"/>
              </a:ext>
            </a:extLst>
          </p:cNvPr>
          <p:cNvSpPr>
            <a:spLocks noGrp="1"/>
          </p:cNvSpPr>
          <p:nvPr>
            <p:ph type="body" sz="quarter" idx="15"/>
          </p:nvPr>
        </p:nvSpPr>
        <p:spPr/>
        <p:txBody>
          <a:bodyPr/>
          <a:lstStyle/>
          <a:p>
            <a:r>
              <a:rPr lang="en-US" dirty="0"/>
              <a:t>3</a:t>
            </a:r>
          </a:p>
        </p:txBody>
      </p:sp>
      <p:sp>
        <p:nvSpPr>
          <p:cNvPr id="6" name="Text Placeholder 5">
            <a:extLst>
              <a:ext uri="{FF2B5EF4-FFF2-40B4-BE49-F238E27FC236}">
                <a16:creationId xmlns:a16="http://schemas.microsoft.com/office/drawing/2014/main" id="{79D4236D-E11C-38FC-772B-CE8903600265}"/>
              </a:ext>
            </a:extLst>
          </p:cNvPr>
          <p:cNvSpPr>
            <a:spLocks noGrp="1"/>
          </p:cNvSpPr>
          <p:nvPr>
            <p:ph type="body" sz="quarter" idx="16"/>
          </p:nvPr>
        </p:nvSpPr>
        <p:spPr/>
        <p:txBody>
          <a:bodyPr/>
          <a:lstStyle/>
          <a:p>
            <a:r>
              <a:rPr lang="en-US" dirty="0"/>
              <a:t>4</a:t>
            </a:r>
          </a:p>
        </p:txBody>
      </p:sp>
      <p:sp>
        <p:nvSpPr>
          <p:cNvPr id="7" name="Text Placeholder 6">
            <a:extLst>
              <a:ext uri="{FF2B5EF4-FFF2-40B4-BE49-F238E27FC236}">
                <a16:creationId xmlns:a16="http://schemas.microsoft.com/office/drawing/2014/main" id="{2FC2164E-29EB-0A75-9DCC-C2F08040A581}"/>
              </a:ext>
            </a:extLst>
          </p:cNvPr>
          <p:cNvSpPr>
            <a:spLocks noGrp="1"/>
          </p:cNvSpPr>
          <p:nvPr>
            <p:ph type="body" sz="quarter" idx="17"/>
          </p:nvPr>
        </p:nvSpPr>
        <p:spPr/>
        <p:txBody>
          <a:bodyPr/>
          <a:lstStyle/>
          <a:p>
            <a:r>
              <a:rPr lang="en-US" dirty="0"/>
              <a:t>5</a:t>
            </a:r>
          </a:p>
        </p:txBody>
      </p:sp>
      <p:sp>
        <p:nvSpPr>
          <p:cNvPr id="8" name="Text Placeholder 7">
            <a:extLst>
              <a:ext uri="{FF2B5EF4-FFF2-40B4-BE49-F238E27FC236}">
                <a16:creationId xmlns:a16="http://schemas.microsoft.com/office/drawing/2014/main" id="{06974E3C-F63F-9F93-EE35-CD5E465CD080}"/>
              </a:ext>
            </a:extLst>
          </p:cNvPr>
          <p:cNvSpPr>
            <a:spLocks noGrp="1"/>
          </p:cNvSpPr>
          <p:nvPr>
            <p:ph type="body" sz="quarter" idx="18"/>
          </p:nvPr>
        </p:nvSpPr>
        <p:spPr>
          <a:xfrm>
            <a:off x="544010" y="4325112"/>
            <a:ext cx="2227764" cy="630936"/>
          </a:xfrm>
        </p:spPr>
        <p:txBody>
          <a:bodyPr/>
          <a:lstStyle/>
          <a:p>
            <a:r>
              <a:rPr lang="en-US" sz="2400" dirty="0"/>
              <a:t>Introduction</a:t>
            </a:r>
          </a:p>
          <a:p>
            <a:endParaRPr lang="en-US" dirty="0"/>
          </a:p>
        </p:txBody>
      </p:sp>
      <p:sp>
        <p:nvSpPr>
          <p:cNvPr id="9" name="Text Placeholder 8">
            <a:extLst>
              <a:ext uri="{FF2B5EF4-FFF2-40B4-BE49-F238E27FC236}">
                <a16:creationId xmlns:a16="http://schemas.microsoft.com/office/drawing/2014/main" id="{482D95C9-142A-BF9A-3602-F4AB11608174}"/>
              </a:ext>
            </a:extLst>
          </p:cNvPr>
          <p:cNvSpPr>
            <a:spLocks noGrp="1"/>
          </p:cNvSpPr>
          <p:nvPr>
            <p:ph type="body" sz="quarter" idx="19"/>
          </p:nvPr>
        </p:nvSpPr>
        <p:spPr/>
        <p:txBody>
          <a:bodyPr/>
          <a:lstStyle/>
          <a:p>
            <a:r>
              <a:rPr lang="en-US" dirty="0"/>
              <a:t>Data collection and preparation</a:t>
            </a:r>
          </a:p>
          <a:p>
            <a:endParaRPr lang="en-US" dirty="0"/>
          </a:p>
        </p:txBody>
      </p:sp>
      <p:sp>
        <p:nvSpPr>
          <p:cNvPr id="10" name="Text Placeholder 9">
            <a:extLst>
              <a:ext uri="{FF2B5EF4-FFF2-40B4-BE49-F238E27FC236}">
                <a16:creationId xmlns:a16="http://schemas.microsoft.com/office/drawing/2014/main" id="{DD2F5204-1928-06AD-9878-6DD27D5DF27D}"/>
              </a:ext>
            </a:extLst>
          </p:cNvPr>
          <p:cNvSpPr>
            <a:spLocks noGrp="1"/>
          </p:cNvSpPr>
          <p:nvPr>
            <p:ph type="body" sz="quarter" idx="20"/>
          </p:nvPr>
        </p:nvSpPr>
        <p:spPr/>
        <p:txBody>
          <a:bodyPr/>
          <a:lstStyle/>
          <a:p>
            <a:r>
              <a:rPr lang="en-US" sz="2800" dirty="0"/>
              <a:t> </a:t>
            </a:r>
            <a:r>
              <a:rPr lang="en-IN" sz="2400" dirty="0">
                <a:effectLst/>
                <a:latin typeface="Century Gothic" panose="020B0502020202020204" pitchFamily="34" charset="0"/>
                <a:ea typeface="Calibri" panose="020F0502020204030204" pitchFamily="34" charset="0"/>
                <a:cs typeface="Times New Roman" panose="02020603050405020304" pitchFamily="18" charset="0"/>
              </a:rPr>
              <a:t>Statistical Analysis &amp; Insights</a:t>
            </a:r>
            <a:endParaRPr lang="en-US" sz="2800" dirty="0">
              <a:latin typeface="Century Gothic" panose="020B0502020202020204" pitchFamily="34" charset="0"/>
            </a:endParaRPr>
          </a:p>
          <a:p>
            <a:endParaRPr lang="en-US" sz="2800" dirty="0"/>
          </a:p>
        </p:txBody>
      </p:sp>
      <p:sp>
        <p:nvSpPr>
          <p:cNvPr id="11" name="Text Placeholder 10">
            <a:extLst>
              <a:ext uri="{FF2B5EF4-FFF2-40B4-BE49-F238E27FC236}">
                <a16:creationId xmlns:a16="http://schemas.microsoft.com/office/drawing/2014/main" id="{64977FAA-28B8-34BB-09CE-CCE6C8C73D62}"/>
              </a:ext>
            </a:extLst>
          </p:cNvPr>
          <p:cNvSpPr>
            <a:spLocks noGrp="1"/>
          </p:cNvSpPr>
          <p:nvPr>
            <p:ph type="body" sz="quarter" idx="21"/>
          </p:nvPr>
        </p:nvSpPr>
        <p:spPr/>
        <p:txBody>
          <a:bodyPr/>
          <a:lstStyle/>
          <a:p>
            <a:r>
              <a:rPr lang="en-US" sz="2800" dirty="0">
                <a:latin typeface="Century Gothic" panose="020B0502020202020204" pitchFamily="34" charset="0"/>
              </a:rPr>
              <a:t> </a:t>
            </a:r>
            <a:r>
              <a:rPr lang="en-IN" sz="2400" dirty="0">
                <a:effectLst/>
                <a:latin typeface="Century Gothic" panose="020B0502020202020204" pitchFamily="34" charset="0"/>
                <a:ea typeface="Calibri" panose="020F0502020204030204" pitchFamily="34" charset="0"/>
                <a:cs typeface="Times New Roman" panose="02020603050405020304" pitchFamily="18" charset="0"/>
              </a:rPr>
              <a:t>Exploratory Data Analysis</a:t>
            </a:r>
            <a:endParaRPr lang="en-US" sz="2800" dirty="0">
              <a:latin typeface="Century Gothic" panose="020B0502020202020204" pitchFamily="34" charset="0"/>
            </a:endParaRPr>
          </a:p>
          <a:p>
            <a:endParaRPr lang="en-US" sz="2800" dirty="0">
              <a:latin typeface="Century Gothic" panose="020B0502020202020204" pitchFamily="34" charset="0"/>
            </a:endParaRPr>
          </a:p>
        </p:txBody>
      </p:sp>
      <p:sp>
        <p:nvSpPr>
          <p:cNvPr id="12" name="Text Placeholder 11">
            <a:extLst>
              <a:ext uri="{FF2B5EF4-FFF2-40B4-BE49-F238E27FC236}">
                <a16:creationId xmlns:a16="http://schemas.microsoft.com/office/drawing/2014/main" id="{8B9D1FB0-0B3C-DCCA-CB4F-4FEAE1317B81}"/>
              </a:ext>
            </a:extLst>
          </p:cNvPr>
          <p:cNvSpPr>
            <a:spLocks noGrp="1"/>
          </p:cNvSpPr>
          <p:nvPr>
            <p:ph type="body" sz="quarter" idx="22"/>
          </p:nvPr>
        </p:nvSpPr>
        <p:spPr/>
        <p:txBody>
          <a:bodyPr/>
          <a:lstStyle/>
          <a:p>
            <a:r>
              <a:rPr lang="en-IN" sz="2400" dirty="0">
                <a:latin typeface="Century Gothic" panose="020B0502020202020204" pitchFamily="34" charset="0"/>
                <a:ea typeface="Calibri" panose="020F0502020204030204" pitchFamily="34" charset="0"/>
                <a:cs typeface="Times New Roman" panose="02020603050405020304" pitchFamily="18" charset="0"/>
              </a:rPr>
              <a:t>Conclusion and references</a:t>
            </a:r>
            <a:endParaRPr lang="en-US" sz="2800" dirty="0">
              <a:latin typeface="Century Gothic" panose="020B0502020202020204" pitchFamily="34" charset="0"/>
            </a:endParaRPr>
          </a:p>
          <a:p>
            <a:endParaRPr lang="en-US" dirty="0"/>
          </a:p>
        </p:txBody>
      </p:sp>
      <p:sp>
        <p:nvSpPr>
          <p:cNvPr id="15" name="Slide Number Placeholder 14">
            <a:extLst>
              <a:ext uri="{FF2B5EF4-FFF2-40B4-BE49-F238E27FC236}">
                <a16:creationId xmlns:a16="http://schemas.microsoft.com/office/drawing/2014/main" id="{9EB92BE4-4ECF-AA5A-EBFA-AC2DBA93582C}"/>
              </a:ext>
            </a:extLst>
          </p:cNvPr>
          <p:cNvSpPr>
            <a:spLocks noGrp="1"/>
          </p:cNvSpPr>
          <p:nvPr>
            <p:ph type="sldNum" sz="quarter" idx="12"/>
          </p:nvPr>
        </p:nvSpPr>
        <p:spPr/>
        <p:txBody>
          <a:bodyPr/>
          <a:lstStyle/>
          <a:p>
            <a:fld id="{8D0AFDD5-844D-364D-8AEC-50CF4D36D55D}" type="slidenum">
              <a:rPr lang="en-US" smtClean="0"/>
              <a:pPr/>
              <a:t>2</a:t>
            </a:fld>
            <a:endParaRPr lang="en-US" dirty="0"/>
          </a:p>
        </p:txBody>
      </p:sp>
      <p:sp>
        <p:nvSpPr>
          <p:cNvPr id="14" name="Footer Placeholder 13">
            <a:extLst>
              <a:ext uri="{FF2B5EF4-FFF2-40B4-BE49-F238E27FC236}">
                <a16:creationId xmlns:a16="http://schemas.microsoft.com/office/drawing/2014/main" id="{DE3B97B2-F540-9F02-5569-597A7E7B6E59}"/>
              </a:ext>
            </a:extLst>
          </p:cNvPr>
          <p:cNvSpPr>
            <a:spLocks noGrp="1"/>
          </p:cNvSpPr>
          <p:nvPr>
            <p:ph type="ftr" sz="quarter" idx="11"/>
          </p:nvPr>
        </p:nvSpPr>
        <p:spPr/>
        <p:txBody>
          <a:bodyPr/>
          <a:lstStyle/>
          <a:p>
            <a:r>
              <a:rPr lang="en-US" dirty="0"/>
              <a:t>Table of contents</a:t>
            </a:r>
          </a:p>
        </p:txBody>
      </p:sp>
      <p:sp>
        <p:nvSpPr>
          <p:cNvPr id="13" name="Date Placeholder 12">
            <a:extLst>
              <a:ext uri="{FF2B5EF4-FFF2-40B4-BE49-F238E27FC236}">
                <a16:creationId xmlns:a16="http://schemas.microsoft.com/office/drawing/2014/main" id="{8FA1C40B-4426-2DD0-CFB0-3E30E9C28215}"/>
              </a:ext>
            </a:extLst>
          </p:cNvPr>
          <p:cNvSpPr>
            <a:spLocks noGrp="1"/>
          </p:cNvSpPr>
          <p:nvPr>
            <p:ph type="dt" sz="half" idx="10"/>
          </p:nvPr>
        </p:nvSpPr>
        <p:spPr/>
        <p:txBody>
          <a:bodyPr/>
          <a:lstStyle/>
          <a:p>
            <a:r>
              <a:rPr lang="en-US" dirty="0"/>
              <a:t>2025</a:t>
            </a:r>
          </a:p>
        </p:txBody>
      </p:sp>
    </p:spTree>
    <p:extLst>
      <p:ext uri="{BB962C8B-B14F-4D97-AF65-F5344CB8AC3E}">
        <p14:creationId xmlns:p14="http://schemas.microsoft.com/office/powerpoint/2010/main" val="681978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E5FCA-E242-4FC9-7AA7-F5DFEEE20A9C}"/>
              </a:ext>
            </a:extLst>
          </p:cNvPr>
          <p:cNvSpPr>
            <a:spLocks noGrp="1"/>
          </p:cNvSpPr>
          <p:nvPr>
            <p:ph type="title"/>
          </p:nvPr>
        </p:nvSpPr>
        <p:spPr/>
        <p:txBody>
          <a:bodyPr/>
          <a:lstStyle/>
          <a:p>
            <a:pPr marL="285750" indent="-285750" algn="l">
              <a:buFont typeface="Wingdings" panose="05000000000000000000" pitchFamily="2" charset="2"/>
              <a:buChar char="q"/>
            </a:pPr>
            <a:r>
              <a:rPr lang="en-IN" sz="3600" dirty="0">
                <a:effectLst/>
                <a:latin typeface="Baskerville Old Face" panose="02020602080505020303" pitchFamily="18" charset="0"/>
                <a:ea typeface="Calibri" panose="020F0502020204030204" pitchFamily="34" charset="0"/>
                <a:cs typeface="Times New Roman" panose="02020603050405020304" pitchFamily="18" charset="0"/>
              </a:rPr>
              <a:t> Different types of medal won over the years</a:t>
            </a:r>
            <a:endParaRPr lang="en-IN" sz="3600" dirty="0"/>
          </a:p>
        </p:txBody>
      </p:sp>
      <p:sp>
        <p:nvSpPr>
          <p:cNvPr id="3" name="Slide Number Placeholder 2">
            <a:extLst>
              <a:ext uri="{FF2B5EF4-FFF2-40B4-BE49-F238E27FC236}">
                <a16:creationId xmlns:a16="http://schemas.microsoft.com/office/drawing/2014/main" id="{D556A421-FB90-B0F9-BA82-7EBDF3CCA5C6}"/>
              </a:ext>
            </a:extLst>
          </p:cNvPr>
          <p:cNvSpPr>
            <a:spLocks noGrp="1"/>
          </p:cNvSpPr>
          <p:nvPr>
            <p:ph type="sldNum" sz="quarter" idx="12"/>
          </p:nvPr>
        </p:nvSpPr>
        <p:spPr/>
        <p:txBody>
          <a:bodyPr/>
          <a:lstStyle/>
          <a:p>
            <a:fld id="{8D0AFDD5-844D-364D-8AEC-50CF4D36D55D}" type="slidenum">
              <a:rPr lang="en-US" noProof="0" smtClean="0"/>
              <a:t>20</a:t>
            </a:fld>
            <a:endParaRPr lang="en-US" noProof="0"/>
          </a:p>
        </p:txBody>
      </p:sp>
      <p:sp>
        <p:nvSpPr>
          <p:cNvPr id="4" name="Footer Placeholder 3">
            <a:extLst>
              <a:ext uri="{FF2B5EF4-FFF2-40B4-BE49-F238E27FC236}">
                <a16:creationId xmlns:a16="http://schemas.microsoft.com/office/drawing/2014/main" id="{26179F36-7B6F-54BF-D6FF-DCF4AECCF442}"/>
              </a:ext>
            </a:extLst>
          </p:cNvPr>
          <p:cNvSpPr>
            <a:spLocks noGrp="1"/>
          </p:cNvSpPr>
          <p:nvPr>
            <p:ph type="ftr" sz="quarter" idx="11"/>
          </p:nvPr>
        </p:nvSpPr>
        <p:spPr>
          <a:xfrm>
            <a:off x="5364480" y="6548284"/>
            <a:ext cx="1463040" cy="99508"/>
          </a:xfrm>
        </p:spPr>
        <p:txBody>
          <a:bodyPr/>
          <a:lstStyle/>
          <a:p>
            <a:r>
              <a:rPr lang="en-US" noProof="0" dirty="0"/>
              <a:t>Olympic data</a:t>
            </a:r>
          </a:p>
          <a:p>
            <a:endParaRPr lang="en-US" noProof="0" dirty="0"/>
          </a:p>
        </p:txBody>
      </p:sp>
      <p:sp>
        <p:nvSpPr>
          <p:cNvPr id="5" name="Date Placeholder 4">
            <a:extLst>
              <a:ext uri="{FF2B5EF4-FFF2-40B4-BE49-F238E27FC236}">
                <a16:creationId xmlns:a16="http://schemas.microsoft.com/office/drawing/2014/main" id="{D5642C2C-AB16-1D3A-5B62-62A70F16D7CC}"/>
              </a:ext>
            </a:extLst>
          </p:cNvPr>
          <p:cNvSpPr>
            <a:spLocks noGrp="1"/>
          </p:cNvSpPr>
          <p:nvPr>
            <p:ph type="dt" sz="half" idx="10"/>
          </p:nvPr>
        </p:nvSpPr>
        <p:spPr/>
        <p:txBody>
          <a:bodyPr/>
          <a:lstStyle/>
          <a:p>
            <a:r>
              <a:rPr lang="en-US" noProof="0" dirty="0"/>
              <a:t>2025</a:t>
            </a:r>
          </a:p>
        </p:txBody>
      </p:sp>
      <p:sp>
        <p:nvSpPr>
          <p:cNvPr id="6" name="TextBox 5">
            <a:extLst>
              <a:ext uri="{FF2B5EF4-FFF2-40B4-BE49-F238E27FC236}">
                <a16:creationId xmlns:a16="http://schemas.microsoft.com/office/drawing/2014/main" id="{9D81929E-3DED-4E4F-D1DA-8636537D17FA}"/>
              </a:ext>
            </a:extLst>
          </p:cNvPr>
          <p:cNvSpPr txBox="1"/>
          <p:nvPr/>
        </p:nvSpPr>
        <p:spPr>
          <a:xfrm>
            <a:off x="1139952" y="1410024"/>
            <a:ext cx="2794875" cy="4485972"/>
          </a:xfrm>
          <a:prstGeom prst="rect">
            <a:avLst/>
          </a:prstGeom>
          <a:noFill/>
        </p:spPr>
        <p:txBody>
          <a:bodyPr wrap="square" rtlCol="0">
            <a:spAutoFit/>
          </a:bodyPr>
          <a:lstStyle/>
          <a:p>
            <a:pPr marL="0" marR="0" algn="just">
              <a:lnSpc>
                <a:spcPct val="107000"/>
              </a:lnSpc>
              <a:spcAft>
                <a:spcPts val="800"/>
              </a:spcAft>
              <a:buNone/>
            </a:pPr>
            <a:r>
              <a:rPr lang="en-IN" sz="12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         with cte1 as(</a:t>
            </a:r>
            <a:endParaRPr lang="en-IN" sz="1200"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Aft>
                <a:spcPts val="800"/>
              </a:spcAft>
              <a:buNone/>
            </a:pPr>
            <a:r>
              <a:rPr lang="en-IN" sz="12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         select year, count(medal) as gold</a:t>
            </a:r>
            <a:endParaRPr lang="en-IN" sz="1200"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Aft>
                <a:spcPts val="800"/>
              </a:spcAft>
              <a:buNone/>
            </a:pPr>
            <a:r>
              <a:rPr lang="en-IN" sz="12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         from olympic_data</a:t>
            </a:r>
            <a:endParaRPr lang="en-IN" sz="1200"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Aft>
                <a:spcPts val="800"/>
              </a:spcAft>
              <a:buNone/>
            </a:pPr>
            <a:r>
              <a:rPr lang="en-IN" sz="12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         where medal="gold"</a:t>
            </a:r>
            <a:endParaRPr lang="en-IN" sz="1200"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Aft>
                <a:spcPts val="800"/>
              </a:spcAft>
              <a:buNone/>
            </a:pPr>
            <a:r>
              <a:rPr lang="en-IN" sz="12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         group by year),</a:t>
            </a:r>
            <a:endParaRPr lang="en-IN" sz="1200"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Aft>
                <a:spcPts val="800"/>
              </a:spcAft>
              <a:buNone/>
            </a:pPr>
            <a:r>
              <a:rPr lang="en-IN" sz="12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         cte2 as(</a:t>
            </a:r>
            <a:endParaRPr lang="en-IN" sz="1200"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Aft>
                <a:spcPts val="800"/>
              </a:spcAft>
              <a:buNone/>
            </a:pPr>
            <a:r>
              <a:rPr lang="en-IN" sz="12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         select year, count(medal) as silver</a:t>
            </a:r>
            <a:endParaRPr lang="en-IN" sz="1200"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Aft>
                <a:spcPts val="800"/>
              </a:spcAft>
              <a:buNone/>
            </a:pPr>
            <a:r>
              <a:rPr lang="en-IN" sz="12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         from olympic_data</a:t>
            </a:r>
            <a:endParaRPr lang="en-IN" sz="1200"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Aft>
                <a:spcPts val="800"/>
              </a:spcAft>
              <a:buNone/>
            </a:pPr>
            <a:r>
              <a:rPr lang="en-IN" sz="12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         where medal="silver"</a:t>
            </a:r>
            <a:endParaRPr lang="en-IN" sz="1200"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Aft>
                <a:spcPts val="800"/>
              </a:spcAft>
              <a:buNone/>
            </a:pPr>
            <a:r>
              <a:rPr lang="en-IN" sz="12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         group by year),</a:t>
            </a:r>
            <a:endParaRPr lang="en-IN" sz="1200"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Aft>
                <a:spcPts val="800"/>
              </a:spcAft>
              <a:buNone/>
            </a:pPr>
            <a:r>
              <a:rPr lang="en-IN" sz="12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         cte3 as(</a:t>
            </a:r>
            <a:endParaRPr lang="en-IN" sz="1200"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Aft>
                <a:spcPts val="800"/>
              </a:spcAft>
              <a:buNone/>
            </a:pPr>
            <a:r>
              <a:rPr lang="en-IN" sz="12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         select year, count(medal) as bronze</a:t>
            </a:r>
            <a:endParaRPr lang="en-IN" sz="1200"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Aft>
                <a:spcPts val="800"/>
              </a:spcAft>
              <a:buNone/>
            </a:pPr>
            <a:r>
              <a:rPr lang="en-IN" sz="12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         from olympic_data</a:t>
            </a:r>
            <a:endParaRPr lang="en-IN" sz="1200"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Aft>
                <a:spcPts val="800"/>
              </a:spcAft>
              <a:buNone/>
            </a:pPr>
            <a:r>
              <a:rPr lang="en-IN" sz="12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         where medal="bronze"</a:t>
            </a:r>
            <a:endParaRPr lang="en-IN" sz="1200"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Aft>
                <a:spcPts val="800"/>
              </a:spcAft>
              <a:buNone/>
            </a:pPr>
            <a:r>
              <a:rPr lang="en-IN" sz="12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         group by year)</a:t>
            </a:r>
            <a:endParaRPr lang="en-IN" sz="1200"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BA3F2F6D-DC34-E01A-B8FC-FC65B86ECBFE}"/>
              </a:ext>
            </a:extLst>
          </p:cNvPr>
          <p:cNvSpPr txBox="1"/>
          <p:nvPr/>
        </p:nvSpPr>
        <p:spPr>
          <a:xfrm>
            <a:off x="4942984" y="1410024"/>
            <a:ext cx="3515706" cy="1581843"/>
          </a:xfrm>
          <a:prstGeom prst="rect">
            <a:avLst/>
          </a:prstGeom>
          <a:noFill/>
        </p:spPr>
        <p:txBody>
          <a:bodyPr wrap="none" rtlCol="0">
            <a:spAutoFit/>
          </a:bodyPr>
          <a:lstStyle/>
          <a:p>
            <a:pPr marL="0" marR="0" algn="just">
              <a:lnSpc>
                <a:spcPct val="107000"/>
              </a:lnSpc>
              <a:spcAft>
                <a:spcPts val="800"/>
              </a:spcAft>
              <a:buNone/>
            </a:pPr>
            <a:r>
              <a:rPr lang="en-IN" sz="18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      </a:t>
            </a:r>
            <a:r>
              <a:rPr lang="en-IN" sz="12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select cte1.year,cte1.gold,cte2.silver,cte3.bronze</a:t>
            </a:r>
            <a:endParaRPr lang="en-IN" sz="1200"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Aft>
                <a:spcPts val="800"/>
              </a:spcAft>
              <a:buNone/>
            </a:pPr>
            <a:r>
              <a:rPr lang="en-IN" sz="12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         from cte1 inner join cte2 on</a:t>
            </a:r>
            <a:endParaRPr lang="en-IN" sz="1200"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Aft>
                <a:spcPts val="800"/>
              </a:spcAft>
              <a:buNone/>
            </a:pPr>
            <a:r>
              <a:rPr lang="en-IN" sz="12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         cte1.year = cte2.year</a:t>
            </a:r>
            <a:endParaRPr lang="en-IN" sz="1200"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Aft>
                <a:spcPts val="800"/>
              </a:spcAft>
              <a:buNone/>
            </a:pPr>
            <a:r>
              <a:rPr lang="en-IN" sz="12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         inner join cte3 on</a:t>
            </a:r>
            <a:endParaRPr lang="en-IN" sz="1200"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Aft>
                <a:spcPts val="800"/>
              </a:spcAft>
            </a:pPr>
            <a:r>
              <a:rPr lang="en-IN" sz="12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         cte2.year=cte3.year;</a:t>
            </a:r>
            <a:endParaRPr lang="en-IN" sz="1200" dirty="0">
              <a:solidFill>
                <a:srgbClr val="35898B"/>
              </a:solidFill>
            </a:endParaRPr>
          </a:p>
        </p:txBody>
      </p:sp>
      <p:pic>
        <p:nvPicPr>
          <p:cNvPr id="8" name="Picture 7">
            <a:extLst>
              <a:ext uri="{FF2B5EF4-FFF2-40B4-BE49-F238E27FC236}">
                <a16:creationId xmlns:a16="http://schemas.microsoft.com/office/drawing/2014/main" id="{E67D7524-9222-BC52-CFBD-B2FCB4BAC175}"/>
              </a:ext>
            </a:extLst>
          </p:cNvPr>
          <p:cNvPicPr>
            <a:picLocks noChangeAspect="1"/>
          </p:cNvPicPr>
          <p:nvPr/>
        </p:nvPicPr>
        <p:blipFill>
          <a:blip r:embed="rId2"/>
          <a:stretch>
            <a:fillRect/>
          </a:stretch>
        </p:blipFill>
        <p:spPr>
          <a:xfrm>
            <a:off x="5364479" y="2965369"/>
            <a:ext cx="6188423" cy="3283728"/>
          </a:xfrm>
          <a:prstGeom prst="rect">
            <a:avLst/>
          </a:prstGeom>
        </p:spPr>
      </p:pic>
    </p:spTree>
    <p:extLst>
      <p:ext uri="{BB962C8B-B14F-4D97-AF65-F5344CB8AC3E}">
        <p14:creationId xmlns:p14="http://schemas.microsoft.com/office/powerpoint/2010/main" val="8532088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03DEB-467B-F241-370A-74BFDAAC035B}"/>
              </a:ext>
            </a:extLst>
          </p:cNvPr>
          <p:cNvSpPr>
            <a:spLocks noGrp="1"/>
          </p:cNvSpPr>
          <p:nvPr>
            <p:ph type="title"/>
          </p:nvPr>
        </p:nvSpPr>
        <p:spPr/>
        <p:txBody>
          <a:bodyPr/>
          <a:lstStyle/>
          <a:p>
            <a:pPr marL="285750" indent="-285750" algn="l">
              <a:buFont typeface="Wingdings" panose="05000000000000000000" pitchFamily="2" charset="2"/>
              <a:buChar char="q"/>
            </a:pPr>
            <a:r>
              <a:rPr lang="en-IN" sz="3200" kern="100" dirty="0">
                <a:effectLst/>
                <a:latin typeface="Baskerville Old Face" panose="02020602080505020303" pitchFamily="18" charset="0"/>
                <a:ea typeface="Calibri" panose="020F0502020204030204" pitchFamily="34" charset="0"/>
                <a:cs typeface="Times New Roman" panose="02020603050405020304" pitchFamily="18" charset="0"/>
              </a:rPr>
              <a:t> Medal distribution according to gender and country.</a:t>
            </a:r>
            <a:br>
              <a:rPr lang="en-IN" sz="32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sz="3200" dirty="0"/>
          </a:p>
        </p:txBody>
      </p:sp>
      <p:sp>
        <p:nvSpPr>
          <p:cNvPr id="3" name="Slide Number Placeholder 2">
            <a:extLst>
              <a:ext uri="{FF2B5EF4-FFF2-40B4-BE49-F238E27FC236}">
                <a16:creationId xmlns:a16="http://schemas.microsoft.com/office/drawing/2014/main" id="{80F1DBD2-6C20-327C-F2DA-B0FCE633D5E4}"/>
              </a:ext>
            </a:extLst>
          </p:cNvPr>
          <p:cNvSpPr>
            <a:spLocks noGrp="1"/>
          </p:cNvSpPr>
          <p:nvPr>
            <p:ph type="sldNum" sz="quarter" idx="12"/>
          </p:nvPr>
        </p:nvSpPr>
        <p:spPr/>
        <p:txBody>
          <a:bodyPr/>
          <a:lstStyle/>
          <a:p>
            <a:fld id="{8D0AFDD5-844D-364D-8AEC-50CF4D36D55D}" type="slidenum">
              <a:rPr lang="en-US" noProof="0" smtClean="0"/>
              <a:t>21</a:t>
            </a:fld>
            <a:endParaRPr lang="en-US" noProof="0"/>
          </a:p>
        </p:txBody>
      </p:sp>
      <p:sp>
        <p:nvSpPr>
          <p:cNvPr id="4" name="Footer Placeholder 3">
            <a:extLst>
              <a:ext uri="{FF2B5EF4-FFF2-40B4-BE49-F238E27FC236}">
                <a16:creationId xmlns:a16="http://schemas.microsoft.com/office/drawing/2014/main" id="{843B4F09-20E0-E33E-D23B-E037CFA94F59}"/>
              </a:ext>
            </a:extLst>
          </p:cNvPr>
          <p:cNvSpPr>
            <a:spLocks noGrp="1"/>
          </p:cNvSpPr>
          <p:nvPr>
            <p:ph type="ftr" sz="quarter" idx="11"/>
          </p:nvPr>
        </p:nvSpPr>
        <p:spPr>
          <a:xfrm>
            <a:off x="5364480" y="6538452"/>
            <a:ext cx="1463040" cy="109340"/>
          </a:xfrm>
        </p:spPr>
        <p:txBody>
          <a:bodyPr/>
          <a:lstStyle/>
          <a:p>
            <a:r>
              <a:rPr lang="en-US" noProof="0" dirty="0"/>
              <a:t>Olympic data</a:t>
            </a:r>
          </a:p>
          <a:p>
            <a:endParaRPr lang="en-US" noProof="0" dirty="0"/>
          </a:p>
        </p:txBody>
      </p:sp>
      <p:sp>
        <p:nvSpPr>
          <p:cNvPr id="5" name="Date Placeholder 4">
            <a:extLst>
              <a:ext uri="{FF2B5EF4-FFF2-40B4-BE49-F238E27FC236}">
                <a16:creationId xmlns:a16="http://schemas.microsoft.com/office/drawing/2014/main" id="{87F71CC2-CE37-CD6F-62CC-543006EC7126}"/>
              </a:ext>
            </a:extLst>
          </p:cNvPr>
          <p:cNvSpPr>
            <a:spLocks noGrp="1"/>
          </p:cNvSpPr>
          <p:nvPr>
            <p:ph type="dt" sz="half" idx="10"/>
          </p:nvPr>
        </p:nvSpPr>
        <p:spPr/>
        <p:txBody>
          <a:bodyPr/>
          <a:lstStyle/>
          <a:p>
            <a:r>
              <a:rPr lang="en-US" noProof="0" dirty="0"/>
              <a:t>2025</a:t>
            </a:r>
          </a:p>
        </p:txBody>
      </p:sp>
      <p:sp>
        <p:nvSpPr>
          <p:cNvPr id="8" name="TextBox 7">
            <a:extLst>
              <a:ext uri="{FF2B5EF4-FFF2-40B4-BE49-F238E27FC236}">
                <a16:creationId xmlns:a16="http://schemas.microsoft.com/office/drawing/2014/main" id="{189A2188-4F8A-31AC-114A-A247501396CE}"/>
              </a:ext>
            </a:extLst>
          </p:cNvPr>
          <p:cNvSpPr txBox="1"/>
          <p:nvPr/>
        </p:nvSpPr>
        <p:spPr>
          <a:xfrm>
            <a:off x="658761" y="1249710"/>
            <a:ext cx="11434916" cy="4770537"/>
          </a:xfrm>
          <a:prstGeom prst="rect">
            <a:avLst/>
          </a:prstGeom>
          <a:noFill/>
        </p:spPr>
        <p:txBody>
          <a:bodyPr wrap="square" rtlCol="0">
            <a:spAutoFit/>
          </a:bodyPr>
          <a:lstStyle/>
          <a:p>
            <a:pPr algn="just"/>
            <a:r>
              <a:rPr lang="en-US" sz="1600" i="1" dirty="0">
                <a:solidFill>
                  <a:srgbClr val="35898B"/>
                </a:solidFill>
                <a:latin typeface="Book Antiqua" panose="02040602050305030304" pitchFamily="18" charset="0"/>
              </a:rPr>
              <a:t>with cte1 as(select country,count(medal) as men_gold from olympic_data where medal="gold" and gender="men" group by country),</a:t>
            </a:r>
          </a:p>
          <a:p>
            <a:pPr algn="just"/>
            <a:r>
              <a:rPr lang="en-US" sz="1600" i="1" dirty="0">
                <a:solidFill>
                  <a:srgbClr val="35898B"/>
                </a:solidFill>
                <a:latin typeface="Book Antiqua" panose="02040602050305030304" pitchFamily="18" charset="0"/>
              </a:rPr>
              <a:t>cte2 as (select country,count(medal) as women_gold from olympic_data where medal="gold" and gender="women" group by country),</a:t>
            </a:r>
          </a:p>
          <a:p>
            <a:pPr algn="just"/>
            <a:r>
              <a:rPr lang="en-US" sz="1600" i="1" dirty="0">
                <a:solidFill>
                  <a:srgbClr val="35898B"/>
                </a:solidFill>
                <a:latin typeface="Book Antiqua" panose="02040602050305030304" pitchFamily="18" charset="0"/>
              </a:rPr>
              <a:t>cte3 as (select country,count(medal) as men_silver from olympic_data where medal="silver" and gender="men" group by country),</a:t>
            </a:r>
          </a:p>
          <a:p>
            <a:pPr algn="just"/>
            <a:r>
              <a:rPr lang="en-US" sz="1600" i="1" dirty="0">
                <a:solidFill>
                  <a:srgbClr val="35898B"/>
                </a:solidFill>
                <a:latin typeface="Book Antiqua" panose="02040602050305030304" pitchFamily="18" charset="0"/>
              </a:rPr>
              <a:t>cte4 as(select country,count(medal) as women_silver from olympic_data where medal="silver" and gender="women" group by country),</a:t>
            </a:r>
          </a:p>
          <a:p>
            <a:pPr algn="just"/>
            <a:r>
              <a:rPr lang="en-US" sz="1600" i="1" dirty="0">
                <a:solidFill>
                  <a:srgbClr val="35898B"/>
                </a:solidFill>
                <a:latin typeface="Book Antiqua" panose="02040602050305030304" pitchFamily="18" charset="0"/>
              </a:rPr>
              <a:t>cte5 as(select country,count(medal) as men_bronze from olympic_data where medal="bronze" and gender="men" group by country),</a:t>
            </a:r>
          </a:p>
          <a:p>
            <a:pPr algn="just"/>
            <a:r>
              <a:rPr lang="en-US" sz="1600" i="1" dirty="0">
                <a:solidFill>
                  <a:srgbClr val="35898B"/>
                </a:solidFill>
                <a:latin typeface="Book Antiqua" panose="02040602050305030304" pitchFamily="18" charset="0"/>
              </a:rPr>
              <a:t>cte6 as (select country,count(medal) as women_bronze from olympic_data where medal="bronze" and gender="women" group by country)</a:t>
            </a:r>
          </a:p>
          <a:p>
            <a:pPr algn="just"/>
            <a:r>
              <a:rPr lang="en-US" sz="1600" i="1" dirty="0">
                <a:solidFill>
                  <a:srgbClr val="35898B"/>
                </a:solidFill>
                <a:latin typeface="Book Antiqua" panose="02040602050305030304" pitchFamily="18" charset="0"/>
              </a:rPr>
              <a:t> </a:t>
            </a:r>
          </a:p>
          <a:p>
            <a:pPr algn="just"/>
            <a:r>
              <a:rPr lang="en-US" sz="1600" i="1" dirty="0">
                <a:solidFill>
                  <a:srgbClr val="35898B"/>
                </a:solidFill>
                <a:latin typeface="Book Antiqua" panose="02040602050305030304" pitchFamily="18" charset="0"/>
              </a:rPr>
              <a:t>select cte1.country,cte1.men_gold,cte2.women_gold,cte3.men_silver,cte4.women_silver,cte5.men_bronze,cte6.women_bronze </a:t>
            </a:r>
          </a:p>
          <a:p>
            <a:pPr algn="just"/>
            <a:r>
              <a:rPr lang="en-US" sz="1600" i="1" dirty="0">
                <a:solidFill>
                  <a:srgbClr val="35898B"/>
                </a:solidFill>
                <a:latin typeface="Book Antiqua" panose="02040602050305030304" pitchFamily="18" charset="0"/>
              </a:rPr>
              <a:t>from cte1 inner join cte2 on </a:t>
            </a:r>
          </a:p>
          <a:p>
            <a:pPr algn="just"/>
            <a:r>
              <a:rPr lang="en-US" sz="1600" i="1" dirty="0">
                <a:solidFill>
                  <a:srgbClr val="35898B"/>
                </a:solidFill>
                <a:latin typeface="Book Antiqua" panose="02040602050305030304" pitchFamily="18" charset="0"/>
              </a:rPr>
              <a:t>cte1.country = cte2.country </a:t>
            </a:r>
          </a:p>
          <a:p>
            <a:pPr algn="just"/>
            <a:r>
              <a:rPr lang="en-US" sz="1600" i="1" dirty="0">
                <a:solidFill>
                  <a:srgbClr val="35898B"/>
                </a:solidFill>
                <a:latin typeface="Book Antiqua" panose="02040602050305030304" pitchFamily="18" charset="0"/>
              </a:rPr>
              <a:t>inner join cte3 on </a:t>
            </a:r>
          </a:p>
          <a:p>
            <a:pPr algn="just"/>
            <a:r>
              <a:rPr lang="en-US" sz="1600" i="1" dirty="0">
                <a:solidFill>
                  <a:srgbClr val="35898B"/>
                </a:solidFill>
                <a:latin typeface="Book Antiqua" panose="02040602050305030304" pitchFamily="18" charset="0"/>
              </a:rPr>
              <a:t>cte2.country=cte3.country</a:t>
            </a:r>
          </a:p>
          <a:p>
            <a:pPr algn="just"/>
            <a:r>
              <a:rPr lang="en-US" sz="1600" i="1" dirty="0">
                <a:solidFill>
                  <a:srgbClr val="35898B"/>
                </a:solidFill>
                <a:latin typeface="Book Antiqua" panose="02040602050305030304" pitchFamily="18" charset="0"/>
              </a:rPr>
              <a:t>inner join cte4 on</a:t>
            </a:r>
          </a:p>
          <a:p>
            <a:pPr algn="just"/>
            <a:r>
              <a:rPr lang="en-US" sz="1600" i="1" dirty="0">
                <a:solidFill>
                  <a:srgbClr val="35898B"/>
                </a:solidFill>
                <a:latin typeface="Book Antiqua" panose="02040602050305030304" pitchFamily="18" charset="0"/>
              </a:rPr>
              <a:t>cte3.country=cte4.country</a:t>
            </a:r>
          </a:p>
          <a:p>
            <a:pPr algn="just"/>
            <a:r>
              <a:rPr lang="en-US" sz="1600" i="1" dirty="0">
                <a:solidFill>
                  <a:srgbClr val="35898B"/>
                </a:solidFill>
                <a:latin typeface="Book Antiqua" panose="02040602050305030304" pitchFamily="18" charset="0"/>
              </a:rPr>
              <a:t>inner join cte5 on</a:t>
            </a:r>
          </a:p>
          <a:p>
            <a:pPr algn="just"/>
            <a:r>
              <a:rPr lang="en-US" sz="1600" i="1" dirty="0">
                <a:solidFill>
                  <a:srgbClr val="35898B"/>
                </a:solidFill>
                <a:latin typeface="Book Antiqua" panose="02040602050305030304" pitchFamily="18" charset="0"/>
              </a:rPr>
              <a:t>cte4.country=cte5.country</a:t>
            </a:r>
          </a:p>
          <a:p>
            <a:pPr algn="just"/>
            <a:r>
              <a:rPr lang="en-US" sz="1600" i="1" dirty="0">
                <a:solidFill>
                  <a:srgbClr val="35898B"/>
                </a:solidFill>
                <a:latin typeface="Book Antiqua" panose="02040602050305030304" pitchFamily="18" charset="0"/>
              </a:rPr>
              <a:t>inner join cte6 on</a:t>
            </a:r>
          </a:p>
          <a:p>
            <a:pPr algn="just"/>
            <a:r>
              <a:rPr lang="en-US" sz="1600" i="1" dirty="0">
                <a:solidFill>
                  <a:srgbClr val="35898B"/>
                </a:solidFill>
                <a:latin typeface="Book Antiqua" panose="02040602050305030304" pitchFamily="18" charset="0"/>
              </a:rPr>
              <a:t>cte5.country=cte6.country;</a:t>
            </a:r>
            <a:endParaRPr lang="en-IN" sz="1600" i="1" dirty="0">
              <a:solidFill>
                <a:srgbClr val="35898B"/>
              </a:solidFill>
              <a:latin typeface="Book Antiqua" panose="02040602050305030304" pitchFamily="18" charset="0"/>
            </a:endParaRPr>
          </a:p>
        </p:txBody>
      </p:sp>
    </p:spTree>
    <p:extLst>
      <p:ext uri="{BB962C8B-B14F-4D97-AF65-F5344CB8AC3E}">
        <p14:creationId xmlns:p14="http://schemas.microsoft.com/office/powerpoint/2010/main" val="2100992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6207A7-05B8-F70A-726F-727C02BB4BB0}"/>
              </a:ext>
            </a:extLst>
          </p:cNvPr>
          <p:cNvSpPr>
            <a:spLocks noGrp="1"/>
          </p:cNvSpPr>
          <p:nvPr>
            <p:ph type="sldNum" sz="quarter" idx="12"/>
          </p:nvPr>
        </p:nvSpPr>
        <p:spPr/>
        <p:txBody>
          <a:bodyPr/>
          <a:lstStyle/>
          <a:p>
            <a:fld id="{8D0AFDD5-844D-364D-8AEC-50CF4D36D55D}" type="slidenum">
              <a:rPr lang="en-US" noProof="0" smtClean="0"/>
              <a:t>22</a:t>
            </a:fld>
            <a:endParaRPr lang="en-US" noProof="0"/>
          </a:p>
        </p:txBody>
      </p:sp>
      <p:sp>
        <p:nvSpPr>
          <p:cNvPr id="3" name="Footer Placeholder 2">
            <a:extLst>
              <a:ext uri="{FF2B5EF4-FFF2-40B4-BE49-F238E27FC236}">
                <a16:creationId xmlns:a16="http://schemas.microsoft.com/office/drawing/2014/main" id="{A8396FD3-345B-5DDB-737D-0965047CB75E}"/>
              </a:ext>
            </a:extLst>
          </p:cNvPr>
          <p:cNvSpPr>
            <a:spLocks noGrp="1"/>
          </p:cNvSpPr>
          <p:nvPr>
            <p:ph type="ftr" sz="quarter" idx="11"/>
          </p:nvPr>
        </p:nvSpPr>
        <p:spPr>
          <a:xfrm>
            <a:off x="5364480" y="6538452"/>
            <a:ext cx="1463040" cy="109340"/>
          </a:xfrm>
        </p:spPr>
        <p:txBody>
          <a:bodyPr/>
          <a:lstStyle/>
          <a:p>
            <a:r>
              <a:rPr lang="en-US" noProof="0" dirty="0"/>
              <a:t>Olympic data</a:t>
            </a:r>
          </a:p>
          <a:p>
            <a:endParaRPr lang="en-US" noProof="0" dirty="0"/>
          </a:p>
        </p:txBody>
      </p:sp>
      <p:sp>
        <p:nvSpPr>
          <p:cNvPr id="4" name="Date Placeholder 3">
            <a:extLst>
              <a:ext uri="{FF2B5EF4-FFF2-40B4-BE49-F238E27FC236}">
                <a16:creationId xmlns:a16="http://schemas.microsoft.com/office/drawing/2014/main" id="{B7E905E7-FF77-0578-42A1-548774227CF9}"/>
              </a:ext>
            </a:extLst>
          </p:cNvPr>
          <p:cNvSpPr>
            <a:spLocks noGrp="1"/>
          </p:cNvSpPr>
          <p:nvPr>
            <p:ph type="dt" sz="half" idx="10"/>
          </p:nvPr>
        </p:nvSpPr>
        <p:spPr/>
        <p:txBody>
          <a:bodyPr/>
          <a:lstStyle/>
          <a:p>
            <a:r>
              <a:rPr lang="en-US" noProof="0" dirty="0"/>
              <a:t>2025</a:t>
            </a:r>
          </a:p>
        </p:txBody>
      </p:sp>
      <p:pic>
        <p:nvPicPr>
          <p:cNvPr id="5" name="Picture 4">
            <a:extLst>
              <a:ext uri="{FF2B5EF4-FFF2-40B4-BE49-F238E27FC236}">
                <a16:creationId xmlns:a16="http://schemas.microsoft.com/office/drawing/2014/main" id="{B57FB8F9-8C30-F745-19A3-4B360CBB1401}"/>
              </a:ext>
            </a:extLst>
          </p:cNvPr>
          <p:cNvPicPr>
            <a:picLocks noChangeAspect="1"/>
          </p:cNvPicPr>
          <p:nvPr/>
        </p:nvPicPr>
        <p:blipFill>
          <a:blip r:embed="rId2"/>
          <a:stretch>
            <a:fillRect/>
          </a:stretch>
        </p:blipFill>
        <p:spPr>
          <a:xfrm>
            <a:off x="941121" y="414270"/>
            <a:ext cx="10474131" cy="5617954"/>
          </a:xfrm>
          <a:prstGeom prst="rect">
            <a:avLst/>
          </a:prstGeom>
        </p:spPr>
      </p:pic>
    </p:spTree>
    <p:extLst>
      <p:ext uri="{BB962C8B-B14F-4D97-AF65-F5344CB8AC3E}">
        <p14:creationId xmlns:p14="http://schemas.microsoft.com/office/powerpoint/2010/main" val="4166904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12037-146B-EB33-FB8A-C52B79307C8F}"/>
              </a:ext>
            </a:extLst>
          </p:cNvPr>
          <p:cNvSpPr>
            <a:spLocks noGrp="1"/>
          </p:cNvSpPr>
          <p:nvPr>
            <p:ph type="title"/>
          </p:nvPr>
        </p:nvSpPr>
        <p:spPr>
          <a:xfrm>
            <a:off x="117987" y="1602658"/>
            <a:ext cx="4650658" cy="4807974"/>
          </a:xfrm>
        </p:spPr>
        <p:txBody>
          <a:bodyPr/>
          <a:lstStyle/>
          <a:p>
            <a:r>
              <a:rPr lang="en-IN" sz="6600" dirty="0">
                <a:effectLst/>
                <a:latin typeface="Baskerville Old Face" panose="02020602080505020303" pitchFamily="18" charset="0"/>
                <a:ea typeface="Calibri" panose="020F0502020204030204" pitchFamily="34" charset="0"/>
                <a:cs typeface="Times New Roman" panose="02020603050405020304" pitchFamily="18" charset="0"/>
              </a:rPr>
              <a:t>Exploratory Data Analysis</a:t>
            </a:r>
            <a:endParaRPr lang="en-IN" sz="28700" dirty="0"/>
          </a:p>
        </p:txBody>
      </p:sp>
      <p:sp>
        <p:nvSpPr>
          <p:cNvPr id="3" name="Text Placeholder 2">
            <a:extLst>
              <a:ext uri="{FF2B5EF4-FFF2-40B4-BE49-F238E27FC236}">
                <a16:creationId xmlns:a16="http://schemas.microsoft.com/office/drawing/2014/main" id="{DE9D926A-8893-2381-32DA-594FFAFF2D68}"/>
              </a:ext>
            </a:extLst>
          </p:cNvPr>
          <p:cNvSpPr>
            <a:spLocks noGrp="1"/>
          </p:cNvSpPr>
          <p:nvPr>
            <p:ph type="body" idx="1"/>
          </p:nvPr>
        </p:nvSpPr>
        <p:spPr/>
        <p:txBody>
          <a:bodyPr/>
          <a:lstStyle/>
          <a:p>
            <a:r>
              <a:rPr lang="en-US" dirty="0"/>
              <a:t> </a:t>
            </a:r>
          </a:p>
          <a:p>
            <a:endParaRPr lang="en-IN" dirty="0"/>
          </a:p>
        </p:txBody>
      </p:sp>
      <p:pic>
        <p:nvPicPr>
          <p:cNvPr id="5" name="Picture Placeholder 4">
            <a:extLst>
              <a:ext uri="{FF2B5EF4-FFF2-40B4-BE49-F238E27FC236}">
                <a16:creationId xmlns:a16="http://schemas.microsoft.com/office/drawing/2014/main" id="{AF72C66E-A59F-782F-E193-01B02079B788}"/>
              </a:ext>
            </a:extLst>
          </p:cNvPr>
          <p:cNvPicPr>
            <a:picLocks noGrp="1" noChangeAspect="1"/>
          </p:cNvPicPr>
          <p:nvPr>
            <p:ph type="pic" sz="quarter" idx="10"/>
          </p:nvPr>
        </p:nvPicPr>
        <p:blipFill>
          <a:blip r:embed="rId2"/>
          <a:srcRect l="21875" r="21875"/>
          <a:stretch>
            <a:fillRect/>
          </a:stretch>
        </p:blipFill>
        <p:spPr>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263398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23DA9-B837-7514-3BD1-08241956DCB6}"/>
              </a:ext>
            </a:extLst>
          </p:cNvPr>
          <p:cNvSpPr>
            <a:spLocks noGrp="1"/>
          </p:cNvSpPr>
          <p:nvPr>
            <p:ph type="title"/>
          </p:nvPr>
        </p:nvSpPr>
        <p:spPr/>
        <p:txBody>
          <a:bodyPr/>
          <a:lstStyle/>
          <a:p>
            <a:pPr marL="285750" indent="-285750">
              <a:buFont typeface="Wingdings" panose="05000000000000000000" pitchFamily="2" charset="2"/>
              <a:buChar char="v"/>
            </a:pPr>
            <a:r>
              <a:rPr lang="en-IN" sz="3600" kern="100" dirty="0">
                <a:effectLst/>
                <a:latin typeface="Baskerville Old Face" panose="02020602080505020303" pitchFamily="18" charset="0"/>
                <a:ea typeface="Calibri" panose="020F0502020204030204" pitchFamily="34" charset="0"/>
                <a:cs typeface="Times New Roman" panose="02020603050405020304" pitchFamily="18" charset="0"/>
              </a:rPr>
              <a:t>Distributing different types of medals by country </a:t>
            </a:r>
            <a:br>
              <a:rPr lang="en-IN" sz="36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sz="3600" dirty="0"/>
          </a:p>
        </p:txBody>
      </p:sp>
      <p:sp>
        <p:nvSpPr>
          <p:cNvPr id="3" name="Slide Number Placeholder 2">
            <a:extLst>
              <a:ext uri="{FF2B5EF4-FFF2-40B4-BE49-F238E27FC236}">
                <a16:creationId xmlns:a16="http://schemas.microsoft.com/office/drawing/2014/main" id="{2AD3EA48-6D24-CB97-B565-502C062334FB}"/>
              </a:ext>
            </a:extLst>
          </p:cNvPr>
          <p:cNvSpPr>
            <a:spLocks noGrp="1"/>
          </p:cNvSpPr>
          <p:nvPr>
            <p:ph type="sldNum" sz="quarter" idx="12"/>
          </p:nvPr>
        </p:nvSpPr>
        <p:spPr/>
        <p:txBody>
          <a:bodyPr/>
          <a:lstStyle/>
          <a:p>
            <a:fld id="{8D0AFDD5-844D-364D-8AEC-50CF4D36D55D}" type="slidenum">
              <a:rPr lang="en-US" noProof="0" smtClean="0"/>
              <a:t>24</a:t>
            </a:fld>
            <a:endParaRPr lang="en-US" noProof="0"/>
          </a:p>
        </p:txBody>
      </p:sp>
      <p:sp>
        <p:nvSpPr>
          <p:cNvPr id="4" name="Footer Placeholder 3">
            <a:extLst>
              <a:ext uri="{FF2B5EF4-FFF2-40B4-BE49-F238E27FC236}">
                <a16:creationId xmlns:a16="http://schemas.microsoft.com/office/drawing/2014/main" id="{C41ABC46-1AD5-DAA9-3547-AE40725CCBE7}"/>
              </a:ext>
            </a:extLst>
          </p:cNvPr>
          <p:cNvSpPr>
            <a:spLocks noGrp="1"/>
          </p:cNvSpPr>
          <p:nvPr>
            <p:ph type="ftr" sz="quarter" idx="11"/>
          </p:nvPr>
        </p:nvSpPr>
        <p:spPr>
          <a:xfrm>
            <a:off x="5364480" y="6538452"/>
            <a:ext cx="1463040" cy="109340"/>
          </a:xfrm>
        </p:spPr>
        <p:txBody>
          <a:bodyPr/>
          <a:lstStyle/>
          <a:p>
            <a:r>
              <a:rPr lang="en-US" noProof="0" dirty="0"/>
              <a:t>Olympic data</a:t>
            </a:r>
          </a:p>
          <a:p>
            <a:endParaRPr lang="en-US" noProof="0" dirty="0"/>
          </a:p>
        </p:txBody>
      </p:sp>
      <p:sp>
        <p:nvSpPr>
          <p:cNvPr id="5" name="Date Placeholder 4">
            <a:extLst>
              <a:ext uri="{FF2B5EF4-FFF2-40B4-BE49-F238E27FC236}">
                <a16:creationId xmlns:a16="http://schemas.microsoft.com/office/drawing/2014/main" id="{FB4C0BE1-B96D-380D-533F-A50CE960B39C}"/>
              </a:ext>
            </a:extLst>
          </p:cNvPr>
          <p:cNvSpPr>
            <a:spLocks noGrp="1"/>
          </p:cNvSpPr>
          <p:nvPr>
            <p:ph type="dt" sz="half" idx="10"/>
          </p:nvPr>
        </p:nvSpPr>
        <p:spPr/>
        <p:txBody>
          <a:bodyPr/>
          <a:lstStyle/>
          <a:p>
            <a:r>
              <a:rPr lang="en-US" noProof="0" dirty="0"/>
              <a:t>2025</a:t>
            </a:r>
          </a:p>
        </p:txBody>
      </p:sp>
      <p:sp>
        <p:nvSpPr>
          <p:cNvPr id="7" name="TextBox 6">
            <a:extLst>
              <a:ext uri="{FF2B5EF4-FFF2-40B4-BE49-F238E27FC236}">
                <a16:creationId xmlns:a16="http://schemas.microsoft.com/office/drawing/2014/main" id="{1282ABF8-1C8D-D2A6-B358-A7A5DD7F3B4B}"/>
              </a:ext>
            </a:extLst>
          </p:cNvPr>
          <p:cNvSpPr txBox="1"/>
          <p:nvPr/>
        </p:nvSpPr>
        <p:spPr>
          <a:xfrm>
            <a:off x="2224807" y="4838297"/>
            <a:ext cx="7826004" cy="1562607"/>
          </a:xfrm>
          <a:prstGeom prst="rect">
            <a:avLst/>
          </a:prstGeom>
          <a:noFill/>
        </p:spPr>
        <p:txBody>
          <a:bodyPr wrap="square" rtlCol="0">
            <a:spAutoFit/>
          </a:bodyPr>
          <a:lstStyle/>
          <a:p>
            <a:pPr marL="342900" marR="0" lvl="0" indent="-342900">
              <a:lnSpc>
                <a:spcPct val="107000"/>
              </a:lnSpc>
              <a:buFont typeface="Wingdings" panose="05000000000000000000" pitchFamily="2" charset="2"/>
              <a:buChar char=""/>
            </a:pPr>
            <a:r>
              <a:rPr lang="en-IN" sz="1800" b="1" i="1" kern="100" dirty="0">
                <a:effectLst/>
                <a:latin typeface="Book Antiqua" panose="02040602050305030304" pitchFamily="18" charset="0"/>
                <a:ea typeface="Calibri" panose="020F0502020204030204" pitchFamily="34" charset="0"/>
                <a:cs typeface="Times New Roman" panose="02020603050405020304" pitchFamily="18" charset="0"/>
              </a:rPr>
              <a:t>USA leads</a:t>
            </a:r>
            <a:r>
              <a:rPr lang="en-IN" sz="1800" i="1" kern="100" dirty="0">
                <a:effectLst/>
                <a:latin typeface="Book Antiqua" panose="02040602050305030304" pitchFamily="18" charset="0"/>
                <a:ea typeface="Calibri" panose="020F0502020204030204" pitchFamily="34" charset="0"/>
                <a:cs typeface="Times New Roman" panose="02020603050405020304" pitchFamily="18" charset="0"/>
              </a:rPr>
              <a:t> with the highest medals.</a:t>
            </a:r>
          </a:p>
          <a:p>
            <a:pPr marL="342900" marR="0" lvl="0" indent="-342900">
              <a:lnSpc>
                <a:spcPct val="107000"/>
              </a:lnSpc>
              <a:buFont typeface="Wingdings" panose="05000000000000000000" pitchFamily="2" charset="2"/>
              <a:buChar char=""/>
            </a:pPr>
            <a:r>
              <a:rPr lang="en-IN" sz="1800" b="1" i="1" kern="100" dirty="0">
                <a:effectLst/>
                <a:latin typeface="Book Antiqua" panose="02040602050305030304" pitchFamily="18" charset="0"/>
                <a:ea typeface="Calibri" panose="020F0502020204030204" pitchFamily="34" charset="0"/>
                <a:cs typeface="Times New Roman" panose="02020603050405020304" pitchFamily="18" charset="0"/>
              </a:rPr>
              <a:t>Soviet Union</a:t>
            </a:r>
            <a:r>
              <a:rPr lang="en-IN" sz="1800" i="1" kern="100" dirty="0">
                <a:effectLst/>
                <a:latin typeface="Book Antiqua" panose="02040602050305030304" pitchFamily="18" charset="0"/>
                <a:ea typeface="Calibri" panose="020F0502020204030204" pitchFamily="34" charset="0"/>
                <a:cs typeface="Times New Roman" panose="02020603050405020304" pitchFamily="18" charset="0"/>
              </a:rPr>
              <a:t> follows strongly.</a:t>
            </a:r>
          </a:p>
          <a:p>
            <a:pPr marL="342900" marR="0" lvl="0" indent="-342900">
              <a:lnSpc>
                <a:spcPct val="107000"/>
              </a:lnSpc>
              <a:buFont typeface="Wingdings" panose="05000000000000000000" pitchFamily="2" charset="2"/>
              <a:buChar char=""/>
            </a:pPr>
            <a:r>
              <a:rPr lang="en-IN" sz="1800" b="1" i="1" kern="100" dirty="0">
                <a:effectLst/>
                <a:latin typeface="Book Antiqua" panose="02040602050305030304" pitchFamily="18" charset="0"/>
                <a:ea typeface="Calibri" panose="020F0502020204030204" pitchFamily="34" charset="0"/>
                <a:cs typeface="Times New Roman" panose="02020603050405020304" pitchFamily="18" charset="0"/>
              </a:rPr>
              <a:t>Australia, China, and Germany</a:t>
            </a:r>
            <a:r>
              <a:rPr lang="en-IN" sz="1800" i="1" kern="100" dirty="0">
                <a:effectLst/>
                <a:latin typeface="Book Antiqua" panose="02040602050305030304" pitchFamily="18" charset="0"/>
                <a:ea typeface="Calibri" panose="020F0502020204030204" pitchFamily="34" charset="0"/>
                <a:cs typeface="Times New Roman" panose="02020603050405020304" pitchFamily="18" charset="0"/>
              </a:rPr>
              <a:t> </a:t>
            </a:r>
          </a:p>
          <a:p>
            <a:pPr marR="0" lvl="0">
              <a:lnSpc>
                <a:spcPct val="107000"/>
              </a:lnSpc>
            </a:pPr>
            <a:r>
              <a:rPr lang="en-IN" sz="1800" i="1" kern="100" dirty="0">
                <a:effectLst/>
                <a:latin typeface="Book Antiqua" panose="02040602050305030304" pitchFamily="18" charset="0"/>
                <a:ea typeface="Calibri" panose="020F0502020204030204" pitchFamily="34" charset="0"/>
                <a:cs typeface="Times New Roman" panose="02020603050405020304" pitchFamily="18" charset="0"/>
              </a:rPr>
              <a:t>      perform well.</a:t>
            </a:r>
          </a:p>
          <a:p>
            <a:pPr marL="342900" marR="0" lvl="0" indent="-342900">
              <a:lnSpc>
                <a:spcPct val="107000"/>
              </a:lnSpc>
              <a:spcAft>
                <a:spcPts val="800"/>
              </a:spcAft>
              <a:buFont typeface="Wingdings" panose="05000000000000000000" pitchFamily="2" charset="2"/>
              <a:buChar char=""/>
            </a:pPr>
            <a:r>
              <a:rPr lang="en-IN" sz="1800" b="1" i="1" kern="100" dirty="0">
                <a:effectLst/>
                <a:latin typeface="Book Antiqua" panose="02040602050305030304" pitchFamily="18" charset="0"/>
                <a:ea typeface="Calibri" panose="020F0502020204030204" pitchFamily="34" charset="0"/>
                <a:cs typeface="Times New Roman" panose="02020603050405020304" pitchFamily="18" charset="0"/>
              </a:rPr>
              <a:t>Russia, South Korea, Italy, UK</a:t>
            </a:r>
            <a:r>
              <a:rPr lang="en-IN" sz="1800" i="1" kern="100" dirty="0">
                <a:effectLst/>
                <a:latin typeface="Book Antiqua" panose="02040602050305030304" pitchFamily="18" charset="0"/>
                <a:ea typeface="Calibri" panose="020F0502020204030204" pitchFamily="34" charset="0"/>
                <a:cs typeface="Times New Roman" panose="02020603050405020304" pitchFamily="18" charset="0"/>
              </a:rPr>
              <a:t> have similar medal counts</a:t>
            </a:r>
          </a:p>
        </p:txBody>
      </p:sp>
      <p:pic>
        <p:nvPicPr>
          <p:cNvPr id="9" name="Picture 8">
            <a:extLst>
              <a:ext uri="{FF2B5EF4-FFF2-40B4-BE49-F238E27FC236}">
                <a16:creationId xmlns:a16="http://schemas.microsoft.com/office/drawing/2014/main" id="{47851126-640F-FD30-2668-14E062CAFB99}"/>
              </a:ext>
            </a:extLst>
          </p:cNvPr>
          <p:cNvPicPr>
            <a:picLocks noChangeAspect="1"/>
          </p:cNvPicPr>
          <p:nvPr/>
        </p:nvPicPr>
        <p:blipFill>
          <a:blip r:embed="rId2"/>
          <a:srcRect l="4952" t="11813" r="8195"/>
          <a:stretch/>
        </p:blipFill>
        <p:spPr>
          <a:xfrm>
            <a:off x="1956619" y="1169988"/>
            <a:ext cx="8554065" cy="3668309"/>
          </a:xfrm>
          <a:prstGeom prst="rect">
            <a:avLst/>
          </a:prstGeom>
        </p:spPr>
      </p:pic>
    </p:spTree>
    <p:extLst>
      <p:ext uri="{BB962C8B-B14F-4D97-AF65-F5344CB8AC3E}">
        <p14:creationId xmlns:p14="http://schemas.microsoft.com/office/powerpoint/2010/main" val="2464426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57CA7-7B97-C3A7-6AC8-1B3F44BD1282}"/>
              </a:ext>
            </a:extLst>
          </p:cNvPr>
          <p:cNvSpPr>
            <a:spLocks noGrp="1"/>
          </p:cNvSpPr>
          <p:nvPr>
            <p:ph type="title"/>
          </p:nvPr>
        </p:nvSpPr>
        <p:spPr/>
        <p:txBody>
          <a:bodyPr/>
          <a:lstStyle/>
          <a:p>
            <a:pPr marL="285750" indent="-285750" algn="l">
              <a:buFont typeface="Wingdings" panose="05000000000000000000" pitchFamily="2" charset="2"/>
              <a:buChar char="v"/>
            </a:pPr>
            <a:r>
              <a:rPr lang="en-IN" sz="4000" kern="100" dirty="0">
                <a:effectLst/>
                <a:latin typeface="Baskerville Old Face" panose="02020602080505020303" pitchFamily="18" charset="0"/>
                <a:ea typeface="Calibri" panose="020F0502020204030204" pitchFamily="34" charset="0"/>
                <a:cs typeface="Times New Roman" panose="02020603050405020304" pitchFamily="18" charset="0"/>
              </a:rPr>
              <a:t>Medal trends over time</a:t>
            </a:r>
            <a:br>
              <a:rPr lang="en-IN" sz="40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sz="4000" dirty="0"/>
          </a:p>
        </p:txBody>
      </p:sp>
      <p:sp>
        <p:nvSpPr>
          <p:cNvPr id="3" name="Slide Number Placeholder 2">
            <a:extLst>
              <a:ext uri="{FF2B5EF4-FFF2-40B4-BE49-F238E27FC236}">
                <a16:creationId xmlns:a16="http://schemas.microsoft.com/office/drawing/2014/main" id="{061D4606-373D-393B-11F8-AB87DE0FCE3C}"/>
              </a:ext>
            </a:extLst>
          </p:cNvPr>
          <p:cNvSpPr>
            <a:spLocks noGrp="1"/>
          </p:cNvSpPr>
          <p:nvPr>
            <p:ph type="sldNum" sz="quarter" idx="12"/>
          </p:nvPr>
        </p:nvSpPr>
        <p:spPr/>
        <p:txBody>
          <a:bodyPr/>
          <a:lstStyle/>
          <a:p>
            <a:fld id="{8D0AFDD5-844D-364D-8AEC-50CF4D36D55D}" type="slidenum">
              <a:rPr lang="en-US" noProof="0" smtClean="0"/>
              <a:t>25</a:t>
            </a:fld>
            <a:endParaRPr lang="en-US" noProof="0"/>
          </a:p>
        </p:txBody>
      </p:sp>
      <p:sp>
        <p:nvSpPr>
          <p:cNvPr id="4" name="Footer Placeholder 3">
            <a:extLst>
              <a:ext uri="{FF2B5EF4-FFF2-40B4-BE49-F238E27FC236}">
                <a16:creationId xmlns:a16="http://schemas.microsoft.com/office/drawing/2014/main" id="{89FD14E8-B391-78A0-A3CB-5D1EC6B0617D}"/>
              </a:ext>
            </a:extLst>
          </p:cNvPr>
          <p:cNvSpPr>
            <a:spLocks noGrp="1"/>
          </p:cNvSpPr>
          <p:nvPr>
            <p:ph type="ftr" sz="quarter" idx="11"/>
          </p:nvPr>
        </p:nvSpPr>
        <p:spPr>
          <a:xfrm>
            <a:off x="5364480" y="6548284"/>
            <a:ext cx="1463040" cy="99508"/>
          </a:xfrm>
        </p:spPr>
        <p:txBody>
          <a:bodyPr/>
          <a:lstStyle/>
          <a:p>
            <a:r>
              <a:rPr lang="en-US" noProof="0" dirty="0"/>
              <a:t>Olympic data</a:t>
            </a:r>
          </a:p>
          <a:p>
            <a:endParaRPr lang="en-US" noProof="0" dirty="0"/>
          </a:p>
        </p:txBody>
      </p:sp>
      <p:sp>
        <p:nvSpPr>
          <p:cNvPr id="5" name="Date Placeholder 4">
            <a:extLst>
              <a:ext uri="{FF2B5EF4-FFF2-40B4-BE49-F238E27FC236}">
                <a16:creationId xmlns:a16="http://schemas.microsoft.com/office/drawing/2014/main" id="{4635EC26-A48D-6B51-FACA-0465AF4E6BB3}"/>
              </a:ext>
            </a:extLst>
          </p:cNvPr>
          <p:cNvSpPr>
            <a:spLocks noGrp="1"/>
          </p:cNvSpPr>
          <p:nvPr>
            <p:ph type="dt" sz="half" idx="10"/>
          </p:nvPr>
        </p:nvSpPr>
        <p:spPr/>
        <p:txBody>
          <a:bodyPr/>
          <a:lstStyle/>
          <a:p>
            <a:r>
              <a:rPr lang="en-US" noProof="0" dirty="0"/>
              <a:t>2025</a:t>
            </a:r>
          </a:p>
        </p:txBody>
      </p:sp>
      <p:sp>
        <p:nvSpPr>
          <p:cNvPr id="7" name="TextBox 6">
            <a:extLst>
              <a:ext uri="{FF2B5EF4-FFF2-40B4-BE49-F238E27FC236}">
                <a16:creationId xmlns:a16="http://schemas.microsoft.com/office/drawing/2014/main" id="{70A8A816-5BBC-7523-E97E-7574A568C216}"/>
              </a:ext>
            </a:extLst>
          </p:cNvPr>
          <p:cNvSpPr txBox="1"/>
          <p:nvPr/>
        </p:nvSpPr>
        <p:spPr>
          <a:xfrm>
            <a:off x="1310716" y="5280725"/>
            <a:ext cx="5139548" cy="1562928"/>
          </a:xfrm>
          <a:prstGeom prst="rect">
            <a:avLst/>
          </a:prstGeom>
          <a:noFill/>
        </p:spPr>
        <p:txBody>
          <a:bodyPr wrap="none" rtlCol="0">
            <a:spAutoFit/>
          </a:bodyPr>
          <a:lstStyle/>
          <a:p>
            <a:pPr marL="342900" marR="0" lvl="0" indent="-342900">
              <a:lnSpc>
                <a:spcPct val="107000"/>
              </a:lnSpc>
              <a:buFont typeface="Wingdings" panose="05000000000000000000" pitchFamily="2" charset="2"/>
              <a:buChar char=""/>
            </a:pPr>
            <a:r>
              <a:rPr lang="en-IN" sz="1400" b="1" i="1" kern="100" dirty="0">
                <a:effectLst/>
                <a:latin typeface="Book Antiqua" panose="02040602050305030304" pitchFamily="18" charset="0"/>
                <a:ea typeface="Calibri" panose="020F0502020204030204" pitchFamily="34" charset="0"/>
                <a:cs typeface="Times New Roman" panose="02020603050405020304" pitchFamily="18" charset="0"/>
              </a:rPr>
              <a:t>Bronze medals lead</a:t>
            </a:r>
            <a:r>
              <a:rPr lang="en-IN" sz="1400" i="1" kern="100" dirty="0">
                <a:effectLst/>
                <a:latin typeface="Book Antiqua" panose="02040602050305030304" pitchFamily="18" charset="0"/>
                <a:ea typeface="Calibri" panose="020F0502020204030204" pitchFamily="34" charset="0"/>
                <a:cs typeface="Times New Roman" panose="02020603050405020304" pitchFamily="18" charset="0"/>
              </a:rPr>
              <a:t> in count consistently.</a:t>
            </a:r>
          </a:p>
          <a:p>
            <a:pPr marL="342900" marR="0" lvl="0" indent="-342900">
              <a:lnSpc>
                <a:spcPct val="107000"/>
              </a:lnSpc>
              <a:buFont typeface="Wingdings" panose="05000000000000000000" pitchFamily="2" charset="2"/>
              <a:buChar char=""/>
            </a:pPr>
            <a:r>
              <a:rPr lang="en-IN" sz="1400" b="1" i="1" kern="100" dirty="0">
                <a:effectLst/>
                <a:latin typeface="Book Antiqua" panose="02040602050305030304" pitchFamily="18" charset="0"/>
                <a:ea typeface="Calibri" panose="020F0502020204030204" pitchFamily="34" charset="0"/>
                <a:cs typeface="Times New Roman" panose="02020603050405020304" pitchFamily="18" charset="0"/>
              </a:rPr>
              <a:t>Silver medals follow closely</a:t>
            </a:r>
            <a:r>
              <a:rPr lang="en-IN" sz="1400" i="1" kern="100" dirty="0">
                <a:effectLst/>
                <a:latin typeface="Book Antiqua" panose="02040602050305030304" pitchFamily="18" charset="0"/>
                <a:ea typeface="Calibri" panose="020F0502020204030204" pitchFamily="34" charset="0"/>
                <a:cs typeface="Times New Roman" panose="02020603050405020304" pitchFamily="18" charset="0"/>
              </a:rPr>
              <a:t>, showing steady growth.</a:t>
            </a:r>
          </a:p>
          <a:p>
            <a:pPr marL="342900" marR="0" lvl="0" indent="-342900">
              <a:lnSpc>
                <a:spcPct val="107000"/>
              </a:lnSpc>
              <a:buFont typeface="Wingdings" panose="05000000000000000000" pitchFamily="2" charset="2"/>
              <a:buChar char=""/>
            </a:pPr>
            <a:r>
              <a:rPr lang="en-IN" sz="1400" b="1" i="1" kern="100" dirty="0">
                <a:effectLst/>
                <a:latin typeface="Book Antiqua" panose="02040602050305030304" pitchFamily="18" charset="0"/>
                <a:ea typeface="Calibri" panose="020F0502020204030204" pitchFamily="34" charset="0"/>
                <a:cs typeface="Times New Roman" panose="02020603050405020304" pitchFamily="18" charset="0"/>
              </a:rPr>
              <a:t>Gold medals are the lowest</a:t>
            </a:r>
            <a:r>
              <a:rPr lang="en-IN" sz="1400" i="1" kern="100" dirty="0">
                <a:effectLst/>
                <a:latin typeface="Book Antiqua" panose="02040602050305030304" pitchFamily="18" charset="0"/>
                <a:ea typeface="Calibri" panose="020F0502020204030204" pitchFamily="34" charset="0"/>
                <a:cs typeface="Times New Roman" panose="02020603050405020304" pitchFamily="18" charset="0"/>
              </a:rPr>
              <a:t> but show a strong upward trend.</a:t>
            </a:r>
          </a:p>
          <a:p>
            <a:pPr marL="342900" marR="0" lvl="0" indent="-342900">
              <a:lnSpc>
                <a:spcPct val="107000"/>
              </a:lnSpc>
              <a:buFont typeface="Wingdings" panose="05000000000000000000" pitchFamily="2" charset="2"/>
              <a:buChar char=""/>
            </a:pPr>
            <a:r>
              <a:rPr lang="en-IN" sz="1400" b="1" i="1" kern="100" dirty="0">
                <a:effectLst/>
                <a:latin typeface="Book Antiqua" panose="02040602050305030304" pitchFamily="18" charset="0"/>
                <a:ea typeface="Calibri" panose="020F0502020204030204" pitchFamily="34" charset="0"/>
                <a:cs typeface="Times New Roman" panose="02020603050405020304" pitchFamily="18" charset="0"/>
              </a:rPr>
              <a:t>All medals increasing</a:t>
            </a:r>
            <a:r>
              <a:rPr lang="en-IN" sz="1400" i="1" kern="100" dirty="0">
                <a:effectLst/>
                <a:latin typeface="Book Antiqua" panose="02040602050305030304" pitchFamily="18" charset="0"/>
                <a:ea typeface="Calibri" panose="020F0502020204030204" pitchFamily="34" charset="0"/>
                <a:cs typeface="Times New Roman" panose="02020603050405020304" pitchFamily="18" charset="0"/>
              </a:rPr>
              <a:t>, with gold catching up after 2004.</a:t>
            </a:r>
          </a:p>
          <a:p>
            <a:pPr marL="971550" marR="0">
              <a:lnSpc>
                <a:spcPct val="107000"/>
              </a:lnSpc>
              <a:spcAft>
                <a:spcPts val="800"/>
              </a:spcAft>
            </a:pPr>
            <a:r>
              <a:rPr lang="en-IN" sz="1400" i="1" kern="100" dirty="0">
                <a:effectLst/>
                <a:latin typeface="Book Antiqua" panose="02040602050305030304" pitchFamily="18" charset="0"/>
                <a:ea typeface="Calibri" panose="020F0502020204030204" pitchFamily="34" charset="0"/>
                <a:cs typeface="Times New Roman" panose="02020603050405020304" pitchFamily="18" charset="0"/>
              </a:rPr>
              <a:t> </a:t>
            </a:r>
          </a:p>
          <a:p>
            <a:endParaRPr lang="en-IN" sz="1400" i="1" dirty="0">
              <a:latin typeface="Book Antiqua" panose="02040602050305030304" pitchFamily="18" charset="0"/>
            </a:endParaRPr>
          </a:p>
        </p:txBody>
      </p:sp>
      <p:pic>
        <p:nvPicPr>
          <p:cNvPr id="9" name="Picture 8">
            <a:extLst>
              <a:ext uri="{FF2B5EF4-FFF2-40B4-BE49-F238E27FC236}">
                <a16:creationId xmlns:a16="http://schemas.microsoft.com/office/drawing/2014/main" id="{323E7737-3A67-E52E-9314-FDA2121F00EE}"/>
              </a:ext>
            </a:extLst>
          </p:cNvPr>
          <p:cNvPicPr>
            <a:picLocks noChangeAspect="1"/>
          </p:cNvPicPr>
          <p:nvPr/>
        </p:nvPicPr>
        <p:blipFill>
          <a:blip r:embed="rId2"/>
          <a:stretch>
            <a:fillRect/>
          </a:stretch>
        </p:blipFill>
        <p:spPr>
          <a:xfrm>
            <a:off x="1635291" y="1336002"/>
            <a:ext cx="8328914" cy="3727228"/>
          </a:xfrm>
          <a:prstGeom prst="rect">
            <a:avLst/>
          </a:prstGeom>
        </p:spPr>
      </p:pic>
    </p:spTree>
    <p:extLst>
      <p:ext uri="{BB962C8B-B14F-4D97-AF65-F5344CB8AC3E}">
        <p14:creationId xmlns:p14="http://schemas.microsoft.com/office/powerpoint/2010/main" val="3105706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9DD7B-1028-7207-87FF-07A2D653323B}"/>
              </a:ext>
            </a:extLst>
          </p:cNvPr>
          <p:cNvSpPr>
            <a:spLocks noGrp="1"/>
          </p:cNvSpPr>
          <p:nvPr>
            <p:ph type="title"/>
          </p:nvPr>
        </p:nvSpPr>
        <p:spPr/>
        <p:txBody>
          <a:bodyPr/>
          <a:lstStyle/>
          <a:p>
            <a:pPr marL="285750" indent="-285750" algn="l">
              <a:buFont typeface="Wingdings" panose="05000000000000000000" pitchFamily="2" charset="2"/>
              <a:buChar char="v"/>
            </a:pPr>
            <a:r>
              <a:rPr lang="en-IN" sz="3600" dirty="0">
                <a:effectLst/>
                <a:latin typeface="Baskerville Old Face" panose="02020602080505020303" pitchFamily="18" charset="0"/>
                <a:ea typeface="Calibri" panose="020F0502020204030204" pitchFamily="34" charset="0"/>
                <a:cs typeface="Times New Roman" panose="02020603050405020304" pitchFamily="18" charset="0"/>
              </a:rPr>
              <a:t>Distribution of medal by sport</a:t>
            </a:r>
            <a:endParaRPr lang="en-IN" sz="3600" dirty="0"/>
          </a:p>
        </p:txBody>
      </p:sp>
      <p:sp>
        <p:nvSpPr>
          <p:cNvPr id="3" name="Slide Number Placeholder 2">
            <a:extLst>
              <a:ext uri="{FF2B5EF4-FFF2-40B4-BE49-F238E27FC236}">
                <a16:creationId xmlns:a16="http://schemas.microsoft.com/office/drawing/2014/main" id="{38AF3628-D0EB-1B6C-993C-7BF0B1AFFF5F}"/>
              </a:ext>
            </a:extLst>
          </p:cNvPr>
          <p:cNvSpPr>
            <a:spLocks noGrp="1"/>
          </p:cNvSpPr>
          <p:nvPr>
            <p:ph type="sldNum" sz="quarter" idx="12"/>
          </p:nvPr>
        </p:nvSpPr>
        <p:spPr/>
        <p:txBody>
          <a:bodyPr/>
          <a:lstStyle/>
          <a:p>
            <a:fld id="{8D0AFDD5-844D-364D-8AEC-50CF4D36D55D}" type="slidenum">
              <a:rPr lang="en-US" noProof="0" smtClean="0"/>
              <a:t>26</a:t>
            </a:fld>
            <a:endParaRPr lang="en-US" noProof="0"/>
          </a:p>
        </p:txBody>
      </p:sp>
      <p:sp>
        <p:nvSpPr>
          <p:cNvPr id="4" name="Footer Placeholder 3">
            <a:extLst>
              <a:ext uri="{FF2B5EF4-FFF2-40B4-BE49-F238E27FC236}">
                <a16:creationId xmlns:a16="http://schemas.microsoft.com/office/drawing/2014/main" id="{33A1E837-FC9D-086B-F8BF-190646C15B2E}"/>
              </a:ext>
            </a:extLst>
          </p:cNvPr>
          <p:cNvSpPr>
            <a:spLocks noGrp="1"/>
          </p:cNvSpPr>
          <p:nvPr>
            <p:ph type="ftr" sz="quarter" idx="11"/>
          </p:nvPr>
        </p:nvSpPr>
        <p:spPr>
          <a:xfrm>
            <a:off x="5364480" y="6524348"/>
            <a:ext cx="1463040" cy="123444"/>
          </a:xfrm>
        </p:spPr>
        <p:txBody>
          <a:bodyPr/>
          <a:lstStyle/>
          <a:p>
            <a:r>
              <a:rPr lang="en-US" noProof="0" dirty="0"/>
              <a:t>Olympic data</a:t>
            </a:r>
          </a:p>
          <a:p>
            <a:endParaRPr lang="en-US" noProof="0" dirty="0"/>
          </a:p>
        </p:txBody>
      </p:sp>
      <p:sp>
        <p:nvSpPr>
          <p:cNvPr id="5" name="Date Placeholder 4">
            <a:extLst>
              <a:ext uri="{FF2B5EF4-FFF2-40B4-BE49-F238E27FC236}">
                <a16:creationId xmlns:a16="http://schemas.microsoft.com/office/drawing/2014/main" id="{E1E553A4-69B3-1622-4C0E-0072167262E9}"/>
              </a:ext>
            </a:extLst>
          </p:cNvPr>
          <p:cNvSpPr>
            <a:spLocks noGrp="1"/>
          </p:cNvSpPr>
          <p:nvPr>
            <p:ph type="dt" sz="half" idx="10"/>
          </p:nvPr>
        </p:nvSpPr>
        <p:spPr/>
        <p:txBody>
          <a:bodyPr/>
          <a:lstStyle/>
          <a:p>
            <a:r>
              <a:rPr lang="en-US" noProof="0" dirty="0"/>
              <a:t>2025</a:t>
            </a:r>
          </a:p>
        </p:txBody>
      </p:sp>
      <p:sp>
        <p:nvSpPr>
          <p:cNvPr id="7" name="TextBox 6">
            <a:extLst>
              <a:ext uri="{FF2B5EF4-FFF2-40B4-BE49-F238E27FC236}">
                <a16:creationId xmlns:a16="http://schemas.microsoft.com/office/drawing/2014/main" id="{A0D7906A-6454-179D-A5B6-F75BA7777EF3}"/>
              </a:ext>
            </a:extLst>
          </p:cNvPr>
          <p:cNvSpPr txBox="1"/>
          <p:nvPr/>
        </p:nvSpPr>
        <p:spPr>
          <a:xfrm>
            <a:off x="1706244" y="5217259"/>
            <a:ext cx="6555000" cy="1307089"/>
          </a:xfrm>
          <a:prstGeom prst="rect">
            <a:avLst/>
          </a:prstGeom>
          <a:noFill/>
        </p:spPr>
        <p:txBody>
          <a:bodyPr wrap="none" rtlCol="0">
            <a:spAutoFit/>
          </a:bodyPr>
          <a:lstStyle/>
          <a:p>
            <a:pPr marL="342900" marR="0" lvl="0" indent="-342900">
              <a:lnSpc>
                <a:spcPct val="107000"/>
              </a:lnSpc>
              <a:spcAft>
                <a:spcPts val="800"/>
              </a:spcAft>
              <a:buFont typeface="Wingdings" panose="05000000000000000000" pitchFamily="2" charset="2"/>
              <a:buChar char=""/>
            </a:pPr>
            <a:r>
              <a:rPr lang="en-IN" sz="1400" b="1" i="1" kern="0" dirty="0">
                <a:effectLst/>
                <a:latin typeface="Book Antiqua" panose="02040602050305030304" pitchFamily="18" charset="0"/>
                <a:ea typeface="Times New Roman" panose="02020603050405020304" pitchFamily="18" charset="0"/>
                <a:cs typeface="Times New Roman" panose="02020603050405020304" pitchFamily="18" charset="0"/>
              </a:rPr>
              <a:t>Aquatics &amp; Athletics dominate</a:t>
            </a:r>
            <a:r>
              <a:rPr lang="en-IN" sz="1400" i="1" kern="0" dirty="0">
                <a:effectLst/>
                <a:latin typeface="Book Antiqua" panose="02040602050305030304" pitchFamily="18" charset="0"/>
                <a:ea typeface="Times New Roman" panose="02020603050405020304" pitchFamily="18" charset="0"/>
                <a:cs typeface="Times New Roman" panose="02020603050405020304" pitchFamily="18" charset="0"/>
              </a:rPr>
              <a:t> in medal count.</a:t>
            </a:r>
            <a:endParaRPr lang="en-IN" sz="1400" i="1" kern="100" dirty="0">
              <a:effectLst/>
              <a:latin typeface="Book Antiqua" panose="02040602050305030304" pitchFamily="18"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Font typeface="Wingdings" panose="05000000000000000000" pitchFamily="2" charset="2"/>
              <a:buChar char=""/>
            </a:pPr>
            <a:r>
              <a:rPr lang="en-IN" sz="1400" b="1" i="1" kern="0" dirty="0">
                <a:effectLst/>
                <a:latin typeface="Book Antiqua" panose="02040602050305030304" pitchFamily="18" charset="0"/>
                <a:ea typeface="Times New Roman" panose="02020603050405020304" pitchFamily="18" charset="0"/>
                <a:cs typeface="Times New Roman" panose="02020603050405020304" pitchFamily="18" charset="0"/>
              </a:rPr>
              <a:t>Rowing, Gymnastics, and Hockey</a:t>
            </a:r>
            <a:r>
              <a:rPr lang="en-IN" sz="1400" i="1" kern="0" dirty="0">
                <a:effectLst/>
                <a:latin typeface="Book Antiqua" panose="02040602050305030304" pitchFamily="18" charset="0"/>
                <a:ea typeface="Times New Roman" panose="02020603050405020304" pitchFamily="18" charset="0"/>
                <a:cs typeface="Times New Roman" panose="02020603050405020304" pitchFamily="18" charset="0"/>
              </a:rPr>
              <a:t> follow as strong contributors.</a:t>
            </a:r>
            <a:endParaRPr lang="en-IN" sz="1400" i="1" kern="100" dirty="0">
              <a:effectLst/>
              <a:latin typeface="Book Antiqua" panose="02040602050305030304" pitchFamily="18"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Font typeface="Wingdings" panose="05000000000000000000" pitchFamily="2" charset="2"/>
              <a:buChar char=""/>
            </a:pPr>
            <a:r>
              <a:rPr lang="en-IN" sz="1400" b="1" i="1" kern="0" dirty="0">
                <a:effectLst/>
                <a:latin typeface="Book Antiqua" panose="02040602050305030304" pitchFamily="18" charset="0"/>
                <a:ea typeface="Times New Roman" panose="02020603050405020304" pitchFamily="18" charset="0"/>
                <a:cs typeface="Times New Roman" panose="02020603050405020304" pitchFamily="18" charset="0"/>
              </a:rPr>
              <a:t>Team sports like Volleyball, Football, and Basketball</a:t>
            </a:r>
            <a:r>
              <a:rPr lang="en-IN" sz="1400" i="1" kern="0" dirty="0">
                <a:effectLst/>
                <a:latin typeface="Book Antiqua" panose="02040602050305030304" pitchFamily="18" charset="0"/>
                <a:ea typeface="Times New Roman" panose="02020603050405020304" pitchFamily="18" charset="0"/>
                <a:cs typeface="Times New Roman" panose="02020603050405020304" pitchFamily="18" charset="0"/>
              </a:rPr>
              <a:t> have notable counts.</a:t>
            </a:r>
            <a:endParaRPr lang="en-IN" sz="1400" i="1" kern="100" dirty="0">
              <a:effectLst/>
              <a:latin typeface="Book Antiqua" panose="02040602050305030304" pitchFamily="18" charset="0"/>
              <a:ea typeface="Calibri" panose="020F0502020204030204" pitchFamily="34" charset="0"/>
              <a:cs typeface="Times New Roman" panose="02020603050405020304" pitchFamily="18" charset="0"/>
            </a:endParaRPr>
          </a:p>
          <a:p>
            <a:endParaRPr lang="en-IN" sz="1400" dirty="0"/>
          </a:p>
        </p:txBody>
      </p:sp>
      <p:pic>
        <p:nvPicPr>
          <p:cNvPr id="9" name="Picture 8">
            <a:extLst>
              <a:ext uri="{FF2B5EF4-FFF2-40B4-BE49-F238E27FC236}">
                <a16:creationId xmlns:a16="http://schemas.microsoft.com/office/drawing/2014/main" id="{0D14C470-94E2-C3A9-FDA6-FC13F9C04C78}"/>
              </a:ext>
            </a:extLst>
          </p:cNvPr>
          <p:cNvPicPr>
            <a:picLocks noChangeAspect="1"/>
          </p:cNvPicPr>
          <p:nvPr/>
        </p:nvPicPr>
        <p:blipFill>
          <a:blip r:embed="rId2"/>
          <a:srcRect l="2799" r="11192"/>
          <a:stretch/>
        </p:blipFill>
        <p:spPr>
          <a:xfrm>
            <a:off x="1657701" y="1132989"/>
            <a:ext cx="9291484" cy="3961613"/>
          </a:xfrm>
          <a:prstGeom prst="rect">
            <a:avLst/>
          </a:prstGeom>
        </p:spPr>
      </p:pic>
    </p:spTree>
    <p:extLst>
      <p:ext uri="{BB962C8B-B14F-4D97-AF65-F5344CB8AC3E}">
        <p14:creationId xmlns:p14="http://schemas.microsoft.com/office/powerpoint/2010/main" val="6864610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A63ED-8D9C-2972-BE63-28EFDBAB1DDF}"/>
              </a:ext>
            </a:extLst>
          </p:cNvPr>
          <p:cNvSpPr>
            <a:spLocks noGrp="1"/>
          </p:cNvSpPr>
          <p:nvPr>
            <p:ph type="title"/>
          </p:nvPr>
        </p:nvSpPr>
        <p:spPr/>
        <p:txBody>
          <a:bodyPr/>
          <a:lstStyle/>
          <a:p>
            <a:pPr marL="285750" indent="-285750">
              <a:buFont typeface="Wingdings" panose="05000000000000000000" pitchFamily="2" charset="2"/>
              <a:buChar char="v"/>
            </a:pPr>
            <a:r>
              <a:rPr lang="en-IN" sz="3600" kern="0" dirty="0">
                <a:effectLst/>
                <a:latin typeface="Times New Roman" panose="02020603050405020304" pitchFamily="18" charset="0"/>
                <a:ea typeface="Times New Roman" panose="02020603050405020304" pitchFamily="18" charset="0"/>
                <a:cs typeface="Times New Roman" panose="02020603050405020304" pitchFamily="18" charset="0"/>
              </a:rPr>
              <a:t>Analysing gender distribution in different events </a:t>
            </a:r>
            <a:br>
              <a:rPr lang="en-IN" sz="36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sz="3600" dirty="0"/>
          </a:p>
        </p:txBody>
      </p:sp>
      <p:sp>
        <p:nvSpPr>
          <p:cNvPr id="3" name="Slide Number Placeholder 2">
            <a:extLst>
              <a:ext uri="{FF2B5EF4-FFF2-40B4-BE49-F238E27FC236}">
                <a16:creationId xmlns:a16="http://schemas.microsoft.com/office/drawing/2014/main" id="{529EB7A5-5299-C4B3-646C-BA31664E5F4E}"/>
              </a:ext>
            </a:extLst>
          </p:cNvPr>
          <p:cNvSpPr>
            <a:spLocks noGrp="1"/>
          </p:cNvSpPr>
          <p:nvPr>
            <p:ph type="sldNum" sz="quarter" idx="12"/>
          </p:nvPr>
        </p:nvSpPr>
        <p:spPr/>
        <p:txBody>
          <a:bodyPr/>
          <a:lstStyle/>
          <a:p>
            <a:fld id="{8D0AFDD5-844D-364D-8AEC-50CF4D36D55D}" type="slidenum">
              <a:rPr lang="en-US" noProof="0" smtClean="0"/>
              <a:t>27</a:t>
            </a:fld>
            <a:endParaRPr lang="en-US" noProof="0"/>
          </a:p>
        </p:txBody>
      </p:sp>
      <p:sp>
        <p:nvSpPr>
          <p:cNvPr id="4" name="Footer Placeholder 3">
            <a:extLst>
              <a:ext uri="{FF2B5EF4-FFF2-40B4-BE49-F238E27FC236}">
                <a16:creationId xmlns:a16="http://schemas.microsoft.com/office/drawing/2014/main" id="{5D8BFD8F-83EB-959F-1829-427479E1DF5E}"/>
              </a:ext>
            </a:extLst>
          </p:cNvPr>
          <p:cNvSpPr>
            <a:spLocks noGrp="1"/>
          </p:cNvSpPr>
          <p:nvPr>
            <p:ph type="ftr" sz="quarter" idx="11"/>
          </p:nvPr>
        </p:nvSpPr>
        <p:spPr>
          <a:xfrm>
            <a:off x="5364480" y="6573824"/>
            <a:ext cx="1463040" cy="73968"/>
          </a:xfrm>
        </p:spPr>
        <p:txBody>
          <a:bodyPr/>
          <a:lstStyle/>
          <a:p>
            <a:r>
              <a:rPr lang="en-US" noProof="0" dirty="0"/>
              <a:t>Olympic data</a:t>
            </a:r>
          </a:p>
          <a:p>
            <a:endParaRPr lang="en-US" noProof="0" dirty="0"/>
          </a:p>
        </p:txBody>
      </p:sp>
      <p:sp>
        <p:nvSpPr>
          <p:cNvPr id="5" name="Date Placeholder 4">
            <a:extLst>
              <a:ext uri="{FF2B5EF4-FFF2-40B4-BE49-F238E27FC236}">
                <a16:creationId xmlns:a16="http://schemas.microsoft.com/office/drawing/2014/main" id="{AC6059E3-E480-F7CC-9C2B-880F3B407472}"/>
              </a:ext>
            </a:extLst>
          </p:cNvPr>
          <p:cNvSpPr>
            <a:spLocks noGrp="1"/>
          </p:cNvSpPr>
          <p:nvPr>
            <p:ph type="dt" sz="half" idx="10"/>
          </p:nvPr>
        </p:nvSpPr>
        <p:spPr/>
        <p:txBody>
          <a:bodyPr/>
          <a:lstStyle/>
          <a:p>
            <a:r>
              <a:rPr lang="en-US" noProof="0" dirty="0"/>
              <a:t>2025</a:t>
            </a:r>
          </a:p>
        </p:txBody>
      </p:sp>
      <p:sp>
        <p:nvSpPr>
          <p:cNvPr id="7" name="TextBox 6">
            <a:extLst>
              <a:ext uri="{FF2B5EF4-FFF2-40B4-BE49-F238E27FC236}">
                <a16:creationId xmlns:a16="http://schemas.microsoft.com/office/drawing/2014/main" id="{8F86650C-37F4-199B-3BD0-3F6C5443ABA6}"/>
              </a:ext>
            </a:extLst>
          </p:cNvPr>
          <p:cNvSpPr txBox="1"/>
          <p:nvPr/>
        </p:nvSpPr>
        <p:spPr>
          <a:xfrm>
            <a:off x="1898086" y="5059554"/>
            <a:ext cx="9164688" cy="1361014"/>
          </a:xfrm>
          <a:prstGeom prst="rect">
            <a:avLst/>
          </a:prstGeom>
          <a:noFill/>
        </p:spPr>
        <p:txBody>
          <a:bodyPr wrap="none" rtlCol="0">
            <a:spAutoFit/>
          </a:bodyPr>
          <a:lstStyle/>
          <a:p>
            <a:pPr marL="342900" marR="0" lvl="0" indent="-342900">
              <a:lnSpc>
                <a:spcPct val="107000"/>
              </a:lnSpc>
              <a:buFont typeface="Wingdings" panose="05000000000000000000" pitchFamily="2" charset="2"/>
              <a:buChar char=""/>
            </a:pP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b="1" i="1" kern="0" dirty="0">
                <a:effectLst/>
                <a:latin typeface="Book Antiqua" panose="02040602050305030304" pitchFamily="18" charset="0"/>
                <a:ea typeface="Times New Roman" panose="02020603050405020304" pitchFamily="18" charset="0"/>
                <a:cs typeface="Times New Roman" panose="02020603050405020304" pitchFamily="18" charset="0"/>
              </a:rPr>
              <a:t>Men dominate in Handball, Volleyball, and Baseball</a:t>
            </a:r>
            <a:r>
              <a:rPr lang="en-IN" sz="1800" i="1" kern="0" dirty="0">
                <a:effectLst/>
                <a:latin typeface="Book Antiqua" panose="02040602050305030304" pitchFamily="18" charset="0"/>
                <a:ea typeface="Times New Roman" panose="02020603050405020304" pitchFamily="18" charset="0"/>
                <a:cs typeface="Times New Roman" panose="02020603050405020304" pitchFamily="18" charset="0"/>
              </a:rPr>
              <a:t>, having higher medal counts.</a:t>
            </a:r>
            <a:endParaRPr lang="en-IN" sz="1800" i="1" kern="100" dirty="0">
              <a:effectLst/>
              <a:latin typeface="Book Antiqua" panose="02040602050305030304" pitchFamily="18" charset="0"/>
              <a:ea typeface="Calibri" panose="020F0502020204030204" pitchFamily="34" charset="0"/>
              <a:cs typeface="Times New Roman" panose="02020603050405020304" pitchFamily="18" charset="0"/>
            </a:endParaRPr>
          </a:p>
          <a:p>
            <a:pPr marL="342900" marR="0" lvl="0" indent="-342900">
              <a:lnSpc>
                <a:spcPct val="107000"/>
              </a:lnSpc>
              <a:buFont typeface="Wingdings" panose="05000000000000000000" pitchFamily="2" charset="2"/>
              <a:buChar char=""/>
            </a:pPr>
            <a:r>
              <a:rPr lang="en-IN" sz="1800" b="1" i="1" kern="0" dirty="0">
                <a:effectLst/>
                <a:latin typeface="Book Antiqua" panose="02040602050305030304" pitchFamily="18" charset="0"/>
                <a:ea typeface="Times New Roman" panose="02020603050405020304" pitchFamily="18" charset="0"/>
                <a:cs typeface="Times New Roman" panose="02020603050405020304" pitchFamily="18" charset="0"/>
              </a:rPr>
              <a:t>Women have strong representation in team events</a:t>
            </a:r>
            <a:r>
              <a:rPr lang="en-IN" sz="1800" i="1" kern="0" dirty="0">
                <a:effectLst/>
                <a:latin typeface="Book Antiqua" panose="02040602050305030304" pitchFamily="18" charset="0"/>
                <a:ea typeface="Times New Roman" panose="02020603050405020304" pitchFamily="18" charset="0"/>
                <a:cs typeface="Times New Roman" panose="02020603050405020304" pitchFamily="18" charset="0"/>
              </a:rPr>
              <a:t>, especially in Volleyball and Rowing.</a:t>
            </a:r>
            <a:endParaRPr lang="en-IN" sz="1800" i="1" kern="100" dirty="0">
              <a:effectLst/>
              <a:latin typeface="Book Antiqua" panose="02040602050305030304" pitchFamily="18"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Font typeface="Wingdings" panose="05000000000000000000" pitchFamily="2" charset="2"/>
              <a:buChar char=""/>
            </a:pPr>
            <a:r>
              <a:rPr lang="en-IN" sz="1800" i="1" kern="0" dirty="0">
                <a:effectLst/>
                <a:latin typeface="Book Antiqua" panose="02040602050305030304" pitchFamily="18" charset="0"/>
                <a:ea typeface="Times New Roman" panose="02020603050405020304" pitchFamily="18" charset="0"/>
                <a:cs typeface="Times New Roman" panose="02020603050405020304" pitchFamily="18" charset="0"/>
              </a:rPr>
              <a:t> </a:t>
            </a:r>
            <a:r>
              <a:rPr lang="en-IN" sz="1800" b="1" i="1" kern="0" dirty="0">
                <a:effectLst/>
                <a:latin typeface="Book Antiqua" panose="02040602050305030304" pitchFamily="18" charset="0"/>
                <a:ea typeface="Times New Roman" panose="02020603050405020304" pitchFamily="18" charset="0"/>
                <a:cs typeface="Times New Roman" panose="02020603050405020304" pitchFamily="18" charset="0"/>
              </a:rPr>
              <a:t>Rowing and Relay events show a balanced gender distribution</a:t>
            </a:r>
            <a:r>
              <a:rPr lang="en-IN" sz="1800" i="1" kern="0" dirty="0">
                <a:effectLst/>
                <a:latin typeface="Book Antiqua" panose="02040602050305030304" pitchFamily="18" charset="0"/>
                <a:ea typeface="Times New Roman" panose="02020603050405020304" pitchFamily="18" charset="0"/>
                <a:cs typeface="Times New Roman" panose="02020603050405020304" pitchFamily="18" charset="0"/>
              </a:rPr>
              <a:t> in medals.</a:t>
            </a:r>
            <a:endParaRPr lang="en-IN" sz="1800" i="1" kern="100" dirty="0">
              <a:effectLst/>
              <a:latin typeface="Book Antiqua" panose="02040602050305030304" pitchFamily="18" charset="0"/>
              <a:ea typeface="Calibri" panose="020F0502020204030204" pitchFamily="34" charset="0"/>
              <a:cs typeface="Times New Roman" panose="02020603050405020304" pitchFamily="18" charset="0"/>
            </a:endParaRPr>
          </a:p>
          <a:p>
            <a:endParaRPr lang="en-IN" dirty="0"/>
          </a:p>
        </p:txBody>
      </p:sp>
      <p:pic>
        <p:nvPicPr>
          <p:cNvPr id="9" name="Picture 8">
            <a:extLst>
              <a:ext uri="{FF2B5EF4-FFF2-40B4-BE49-F238E27FC236}">
                <a16:creationId xmlns:a16="http://schemas.microsoft.com/office/drawing/2014/main" id="{9B34C683-C195-1799-3A7D-56548C02B660}"/>
              </a:ext>
            </a:extLst>
          </p:cNvPr>
          <p:cNvPicPr>
            <a:picLocks noChangeAspect="1"/>
          </p:cNvPicPr>
          <p:nvPr/>
        </p:nvPicPr>
        <p:blipFill>
          <a:blip r:embed="rId2"/>
          <a:stretch>
            <a:fillRect/>
          </a:stretch>
        </p:blipFill>
        <p:spPr>
          <a:xfrm>
            <a:off x="1898086" y="1172812"/>
            <a:ext cx="8510564" cy="3886742"/>
          </a:xfrm>
          <a:prstGeom prst="rect">
            <a:avLst/>
          </a:prstGeom>
        </p:spPr>
      </p:pic>
    </p:spTree>
    <p:extLst>
      <p:ext uri="{BB962C8B-B14F-4D97-AF65-F5344CB8AC3E}">
        <p14:creationId xmlns:p14="http://schemas.microsoft.com/office/powerpoint/2010/main" val="1813142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D3817-EF91-6599-9877-72D4A7B863B4}"/>
              </a:ext>
            </a:extLst>
          </p:cNvPr>
          <p:cNvSpPr>
            <a:spLocks noGrp="1"/>
          </p:cNvSpPr>
          <p:nvPr>
            <p:ph type="title"/>
          </p:nvPr>
        </p:nvSpPr>
        <p:spPr/>
        <p:txBody>
          <a:bodyPr/>
          <a:lstStyle/>
          <a:p>
            <a:pPr marL="285750" indent="-285750">
              <a:buFont typeface="Wingdings" panose="05000000000000000000" pitchFamily="2" charset="2"/>
              <a:buChar char="v"/>
            </a:pPr>
            <a:r>
              <a:rPr lang="en-IN" sz="3200" kern="0" dirty="0">
                <a:effectLst/>
                <a:latin typeface="Times New Roman" panose="02020603050405020304" pitchFamily="18" charset="0"/>
                <a:ea typeface="Times New Roman" panose="02020603050405020304" pitchFamily="18" charset="0"/>
                <a:cs typeface="Times New Roman" panose="02020603050405020304" pitchFamily="18" charset="0"/>
              </a:rPr>
              <a:t>Top performing athletes performing all over the world</a:t>
            </a:r>
            <a:br>
              <a:rPr lang="en-IN" sz="32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sz="3200" dirty="0"/>
          </a:p>
        </p:txBody>
      </p:sp>
      <p:sp>
        <p:nvSpPr>
          <p:cNvPr id="3" name="Slide Number Placeholder 2">
            <a:extLst>
              <a:ext uri="{FF2B5EF4-FFF2-40B4-BE49-F238E27FC236}">
                <a16:creationId xmlns:a16="http://schemas.microsoft.com/office/drawing/2014/main" id="{6D90E585-577D-F699-F217-A7F460ED3B31}"/>
              </a:ext>
            </a:extLst>
          </p:cNvPr>
          <p:cNvSpPr>
            <a:spLocks noGrp="1"/>
          </p:cNvSpPr>
          <p:nvPr>
            <p:ph type="sldNum" sz="quarter" idx="12"/>
          </p:nvPr>
        </p:nvSpPr>
        <p:spPr/>
        <p:txBody>
          <a:bodyPr/>
          <a:lstStyle/>
          <a:p>
            <a:fld id="{8D0AFDD5-844D-364D-8AEC-50CF4D36D55D}" type="slidenum">
              <a:rPr lang="en-US" noProof="0" smtClean="0"/>
              <a:t>28</a:t>
            </a:fld>
            <a:endParaRPr lang="en-US" noProof="0"/>
          </a:p>
        </p:txBody>
      </p:sp>
      <p:sp>
        <p:nvSpPr>
          <p:cNvPr id="4" name="Footer Placeholder 3">
            <a:extLst>
              <a:ext uri="{FF2B5EF4-FFF2-40B4-BE49-F238E27FC236}">
                <a16:creationId xmlns:a16="http://schemas.microsoft.com/office/drawing/2014/main" id="{D5FF6C72-104D-D495-686A-45B0EBA87805}"/>
              </a:ext>
            </a:extLst>
          </p:cNvPr>
          <p:cNvSpPr>
            <a:spLocks noGrp="1"/>
          </p:cNvSpPr>
          <p:nvPr>
            <p:ph type="ftr" sz="quarter" idx="11"/>
          </p:nvPr>
        </p:nvSpPr>
        <p:spPr>
          <a:xfrm>
            <a:off x="5364480" y="6538452"/>
            <a:ext cx="1463040" cy="109340"/>
          </a:xfrm>
        </p:spPr>
        <p:txBody>
          <a:bodyPr/>
          <a:lstStyle/>
          <a:p>
            <a:r>
              <a:rPr lang="en-US" noProof="0" dirty="0"/>
              <a:t>Olympic data</a:t>
            </a:r>
          </a:p>
          <a:p>
            <a:endParaRPr lang="en-US" noProof="0" dirty="0"/>
          </a:p>
        </p:txBody>
      </p:sp>
      <p:sp>
        <p:nvSpPr>
          <p:cNvPr id="5" name="Date Placeholder 4">
            <a:extLst>
              <a:ext uri="{FF2B5EF4-FFF2-40B4-BE49-F238E27FC236}">
                <a16:creationId xmlns:a16="http://schemas.microsoft.com/office/drawing/2014/main" id="{3519F70E-D8A7-0AAD-19F4-0F10BE648714}"/>
              </a:ext>
            </a:extLst>
          </p:cNvPr>
          <p:cNvSpPr>
            <a:spLocks noGrp="1"/>
          </p:cNvSpPr>
          <p:nvPr>
            <p:ph type="dt" sz="half" idx="10"/>
          </p:nvPr>
        </p:nvSpPr>
        <p:spPr/>
        <p:txBody>
          <a:bodyPr/>
          <a:lstStyle/>
          <a:p>
            <a:r>
              <a:rPr lang="en-US" noProof="0" dirty="0"/>
              <a:t>2025</a:t>
            </a:r>
          </a:p>
        </p:txBody>
      </p:sp>
      <p:sp>
        <p:nvSpPr>
          <p:cNvPr id="7" name="TextBox 6">
            <a:extLst>
              <a:ext uri="{FF2B5EF4-FFF2-40B4-BE49-F238E27FC236}">
                <a16:creationId xmlns:a16="http://schemas.microsoft.com/office/drawing/2014/main" id="{2F80A3D1-3801-E53A-28D8-D58F9CE33BD5}"/>
              </a:ext>
            </a:extLst>
          </p:cNvPr>
          <p:cNvSpPr txBox="1"/>
          <p:nvPr/>
        </p:nvSpPr>
        <p:spPr>
          <a:xfrm>
            <a:off x="1865644" y="5212194"/>
            <a:ext cx="7629012" cy="713400"/>
          </a:xfrm>
          <a:prstGeom prst="rect">
            <a:avLst/>
          </a:prstGeom>
          <a:noFill/>
        </p:spPr>
        <p:txBody>
          <a:bodyPr wrap="none" rtlCol="0">
            <a:spAutoFit/>
          </a:bodyPr>
          <a:lstStyle/>
          <a:p>
            <a:pPr marL="342900" marR="0" lvl="0" indent="-342900">
              <a:lnSpc>
                <a:spcPct val="107000"/>
              </a:lnSpc>
              <a:spcAft>
                <a:spcPts val="800"/>
              </a:spcAft>
              <a:buFont typeface="Wingdings" panose="05000000000000000000" pitchFamily="2" charset="2"/>
              <a:buChar char=""/>
            </a:pPr>
            <a:r>
              <a:rPr lang="en-IN" sz="1600" i="1" kern="0" dirty="0">
                <a:effectLst/>
                <a:latin typeface="Book Antiqua" panose="02040602050305030304" pitchFamily="18" charset="0"/>
                <a:ea typeface="Times New Roman" panose="02020603050405020304" pitchFamily="18" charset="0"/>
                <a:cs typeface="Times New Roman" panose="02020603050405020304" pitchFamily="18" charset="0"/>
              </a:rPr>
              <a:t> The top 4 athletes (Scherbo, Nemov, Dityatin, Andrianov) lead with </a:t>
            </a:r>
            <a:r>
              <a:rPr lang="en-IN" sz="1600" b="1" i="1" kern="0" dirty="0">
                <a:effectLst/>
                <a:latin typeface="Book Antiqua" panose="02040602050305030304" pitchFamily="18" charset="0"/>
                <a:ea typeface="Times New Roman" panose="02020603050405020304" pitchFamily="18" charset="0"/>
                <a:cs typeface="Times New Roman" panose="02020603050405020304" pitchFamily="18" charset="0"/>
              </a:rPr>
              <a:t>10 medals</a:t>
            </a:r>
            <a:r>
              <a:rPr lang="en-IN" sz="1600" i="1" kern="0" dirty="0">
                <a:effectLst/>
                <a:latin typeface="Book Antiqua" panose="02040602050305030304" pitchFamily="18" charset="0"/>
                <a:ea typeface="Times New Roman" panose="02020603050405020304" pitchFamily="18" charset="0"/>
                <a:cs typeface="Times New Roman" panose="02020603050405020304" pitchFamily="18" charset="0"/>
              </a:rPr>
              <a:t> each.</a:t>
            </a:r>
          </a:p>
          <a:p>
            <a:pPr marL="342900" marR="0" lvl="0" indent="-342900">
              <a:lnSpc>
                <a:spcPct val="107000"/>
              </a:lnSpc>
              <a:spcAft>
                <a:spcPts val="800"/>
              </a:spcAft>
              <a:buFont typeface="Wingdings" panose="05000000000000000000" pitchFamily="2" charset="2"/>
              <a:buChar char=""/>
            </a:pPr>
            <a:r>
              <a:rPr lang="en-IN" sz="1600" i="1" kern="0" dirty="0">
                <a:effectLst/>
                <a:latin typeface="Book Antiqua" panose="02040602050305030304" pitchFamily="18" charset="0"/>
                <a:ea typeface="Times New Roman" panose="02020603050405020304" pitchFamily="18" charset="0"/>
                <a:cs typeface="Times New Roman" panose="02020603050405020304" pitchFamily="18" charset="0"/>
              </a:rPr>
              <a:t> The next 6 athletes follow with </a:t>
            </a:r>
            <a:r>
              <a:rPr lang="en-IN" sz="1600" b="1" i="1" kern="0" dirty="0">
                <a:effectLst/>
                <a:latin typeface="Book Antiqua" panose="02040602050305030304" pitchFamily="18" charset="0"/>
                <a:ea typeface="Times New Roman" panose="02020603050405020304" pitchFamily="18" charset="0"/>
                <a:cs typeface="Times New Roman" panose="02020603050405020304" pitchFamily="18" charset="0"/>
              </a:rPr>
              <a:t>7 medals</a:t>
            </a:r>
            <a:r>
              <a:rPr lang="en-IN" sz="1600" i="1" kern="0" dirty="0">
                <a:effectLst/>
                <a:latin typeface="Book Antiqua" panose="02040602050305030304" pitchFamily="18" charset="0"/>
                <a:ea typeface="Times New Roman" panose="02020603050405020304" pitchFamily="18" charset="0"/>
                <a:cs typeface="Times New Roman" panose="02020603050405020304" pitchFamily="18" charset="0"/>
              </a:rPr>
              <a:t>. Gymnastics and swimming dominate.</a:t>
            </a:r>
            <a:endParaRPr lang="en-IN" sz="1600" i="1" kern="100" dirty="0">
              <a:effectLst/>
              <a:latin typeface="Book Antiqua" panose="02040602050305030304" pitchFamily="18" charset="0"/>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1482A0ED-8222-0A96-A407-D5839964F45F}"/>
              </a:ext>
            </a:extLst>
          </p:cNvPr>
          <p:cNvPicPr>
            <a:picLocks noChangeAspect="1"/>
          </p:cNvPicPr>
          <p:nvPr/>
        </p:nvPicPr>
        <p:blipFill>
          <a:blip r:embed="rId3"/>
          <a:stretch>
            <a:fillRect/>
          </a:stretch>
        </p:blipFill>
        <p:spPr>
          <a:xfrm>
            <a:off x="1937757" y="1106346"/>
            <a:ext cx="8316486" cy="4105848"/>
          </a:xfrm>
          <a:prstGeom prst="rect">
            <a:avLst/>
          </a:prstGeom>
        </p:spPr>
      </p:pic>
    </p:spTree>
    <p:extLst>
      <p:ext uri="{BB962C8B-B14F-4D97-AF65-F5344CB8AC3E}">
        <p14:creationId xmlns:p14="http://schemas.microsoft.com/office/powerpoint/2010/main" val="39127164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19F03-4A51-E800-6481-96059B09D1CA}"/>
              </a:ext>
            </a:extLst>
          </p:cNvPr>
          <p:cNvSpPr>
            <a:spLocks noGrp="1"/>
          </p:cNvSpPr>
          <p:nvPr>
            <p:ph type="title"/>
          </p:nvPr>
        </p:nvSpPr>
        <p:spPr/>
        <p:txBody>
          <a:bodyPr/>
          <a:lstStyle/>
          <a:p>
            <a:pPr marL="285750" indent="-285750">
              <a:buFont typeface="Wingdings" panose="05000000000000000000" pitchFamily="2" charset="2"/>
              <a:buChar char="v"/>
            </a:pPr>
            <a:r>
              <a:rPr lang="en-IN" sz="3200" kern="0" dirty="0">
                <a:effectLst/>
                <a:latin typeface="Times New Roman" panose="02020603050405020304" pitchFamily="18" charset="0"/>
                <a:ea typeface="Times New Roman" panose="02020603050405020304" pitchFamily="18" charset="0"/>
                <a:cs typeface="Times New Roman" panose="02020603050405020304" pitchFamily="18" charset="0"/>
              </a:rPr>
              <a:t>Comparison of male and female winners over time.</a:t>
            </a:r>
            <a:br>
              <a:rPr lang="en-IN" sz="32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sz="3200" dirty="0"/>
          </a:p>
        </p:txBody>
      </p:sp>
      <p:sp>
        <p:nvSpPr>
          <p:cNvPr id="3" name="Slide Number Placeholder 2">
            <a:extLst>
              <a:ext uri="{FF2B5EF4-FFF2-40B4-BE49-F238E27FC236}">
                <a16:creationId xmlns:a16="http://schemas.microsoft.com/office/drawing/2014/main" id="{2791BB63-26DA-7046-ACE6-4EFBDF0D6A0E}"/>
              </a:ext>
            </a:extLst>
          </p:cNvPr>
          <p:cNvSpPr>
            <a:spLocks noGrp="1"/>
          </p:cNvSpPr>
          <p:nvPr>
            <p:ph type="sldNum" sz="quarter" idx="12"/>
          </p:nvPr>
        </p:nvSpPr>
        <p:spPr/>
        <p:txBody>
          <a:bodyPr/>
          <a:lstStyle/>
          <a:p>
            <a:fld id="{8D0AFDD5-844D-364D-8AEC-50CF4D36D55D}" type="slidenum">
              <a:rPr lang="en-US" noProof="0" smtClean="0"/>
              <a:t>29</a:t>
            </a:fld>
            <a:endParaRPr lang="en-US" noProof="0"/>
          </a:p>
        </p:txBody>
      </p:sp>
      <p:sp>
        <p:nvSpPr>
          <p:cNvPr id="4" name="Footer Placeholder 3">
            <a:extLst>
              <a:ext uri="{FF2B5EF4-FFF2-40B4-BE49-F238E27FC236}">
                <a16:creationId xmlns:a16="http://schemas.microsoft.com/office/drawing/2014/main" id="{853EDF41-7CB2-22D6-71F5-91D8D6E168E8}"/>
              </a:ext>
            </a:extLst>
          </p:cNvPr>
          <p:cNvSpPr>
            <a:spLocks noGrp="1"/>
          </p:cNvSpPr>
          <p:nvPr>
            <p:ph type="ftr" sz="quarter" idx="11"/>
          </p:nvPr>
        </p:nvSpPr>
        <p:spPr>
          <a:xfrm>
            <a:off x="5364480" y="6538452"/>
            <a:ext cx="1463040" cy="109340"/>
          </a:xfrm>
        </p:spPr>
        <p:txBody>
          <a:bodyPr/>
          <a:lstStyle/>
          <a:p>
            <a:r>
              <a:rPr lang="en-US" noProof="0" dirty="0"/>
              <a:t>Olympic data</a:t>
            </a:r>
          </a:p>
          <a:p>
            <a:endParaRPr lang="en-US" noProof="0" dirty="0"/>
          </a:p>
        </p:txBody>
      </p:sp>
      <p:sp>
        <p:nvSpPr>
          <p:cNvPr id="5" name="Date Placeholder 4">
            <a:extLst>
              <a:ext uri="{FF2B5EF4-FFF2-40B4-BE49-F238E27FC236}">
                <a16:creationId xmlns:a16="http://schemas.microsoft.com/office/drawing/2014/main" id="{9C6D9819-1F7F-2B86-F136-B587CD0D501B}"/>
              </a:ext>
            </a:extLst>
          </p:cNvPr>
          <p:cNvSpPr>
            <a:spLocks noGrp="1"/>
          </p:cNvSpPr>
          <p:nvPr>
            <p:ph type="dt" sz="half" idx="10"/>
          </p:nvPr>
        </p:nvSpPr>
        <p:spPr/>
        <p:txBody>
          <a:bodyPr/>
          <a:lstStyle/>
          <a:p>
            <a:r>
              <a:rPr lang="en-US" noProof="0" dirty="0"/>
              <a:t>2025</a:t>
            </a:r>
          </a:p>
        </p:txBody>
      </p:sp>
      <p:sp>
        <p:nvSpPr>
          <p:cNvPr id="7" name="TextBox 6">
            <a:extLst>
              <a:ext uri="{FF2B5EF4-FFF2-40B4-BE49-F238E27FC236}">
                <a16:creationId xmlns:a16="http://schemas.microsoft.com/office/drawing/2014/main" id="{CDDDFD04-1B40-292B-F633-BE2A61CCD461}"/>
              </a:ext>
            </a:extLst>
          </p:cNvPr>
          <p:cNvSpPr txBox="1"/>
          <p:nvPr/>
        </p:nvSpPr>
        <p:spPr>
          <a:xfrm>
            <a:off x="2182108" y="5044851"/>
            <a:ext cx="8154797" cy="923330"/>
          </a:xfrm>
          <a:prstGeom prst="rect">
            <a:avLst/>
          </a:prstGeom>
          <a:noFill/>
        </p:spPr>
        <p:txBody>
          <a:bodyPr wrap="none" rtlCol="0">
            <a:spAutoFit/>
          </a:bodyPr>
          <a:lstStyle/>
          <a:p>
            <a:pPr marL="285750" indent="-285750">
              <a:buFont typeface="Wingdings" panose="05000000000000000000" pitchFamily="2" charset="2"/>
              <a:buChar char="ü"/>
            </a:pPr>
            <a:r>
              <a:rPr lang="en-IN" sz="1800" i="1" kern="0" dirty="0">
                <a:effectLst/>
                <a:latin typeface="Book Antiqua" panose="02040602050305030304" pitchFamily="18" charset="0"/>
                <a:ea typeface="Times New Roman" panose="02020603050405020304" pitchFamily="18" charset="0"/>
                <a:cs typeface="Times New Roman" panose="02020603050405020304" pitchFamily="18" charset="0"/>
              </a:rPr>
              <a:t>Males consistently won more medals, peaking at </a:t>
            </a:r>
            <a:r>
              <a:rPr lang="en-IN" sz="1800" b="1" i="1" kern="0" dirty="0">
                <a:effectLst/>
                <a:latin typeface="Book Antiqua" panose="02040602050305030304" pitchFamily="18" charset="0"/>
                <a:ea typeface="Times New Roman" panose="02020603050405020304" pitchFamily="18" charset="0"/>
                <a:cs typeface="Times New Roman" panose="02020603050405020304" pitchFamily="18" charset="0"/>
              </a:rPr>
              <a:t>1,012 in 2008</a:t>
            </a:r>
            <a:r>
              <a:rPr lang="en-IN" sz="1800" i="1" kern="0" dirty="0">
                <a:effectLst/>
                <a:latin typeface="Book Antiqua" panose="02040602050305030304" pitchFamily="18" charset="0"/>
                <a:ea typeface="Times New Roman" panose="02020603050405020304" pitchFamily="18" charset="0"/>
                <a:cs typeface="Times New Roman" panose="02020603050405020304" pitchFamily="18" charset="0"/>
              </a:rPr>
              <a:t>. </a:t>
            </a:r>
          </a:p>
          <a:p>
            <a:pPr marL="285750" indent="-285750">
              <a:buFont typeface="Wingdings" panose="05000000000000000000" pitchFamily="2" charset="2"/>
              <a:buChar char="ü"/>
            </a:pPr>
            <a:r>
              <a:rPr lang="en-IN" sz="1800" i="1" kern="0" dirty="0">
                <a:effectLst/>
                <a:latin typeface="Book Antiqua" panose="02040602050305030304" pitchFamily="18" charset="0"/>
                <a:ea typeface="Times New Roman" panose="02020603050405020304" pitchFamily="18" charset="0"/>
                <a:cs typeface="Times New Roman" panose="02020603050405020304" pitchFamily="18" charset="0"/>
              </a:rPr>
              <a:t>Females showed strong growth from </a:t>
            </a:r>
            <a:r>
              <a:rPr lang="en-IN" sz="1800" b="1" i="1" kern="0" dirty="0">
                <a:effectLst/>
                <a:latin typeface="Book Antiqua" panose="02040602050305030304" pitchFamily="18" charset="0"/>
                <a:ea typeface="Times New Roman" panose="02020603050405020304" pitchFamily="18" charset="0"/>
                <a:cs typeface="Times New Roman" panose="02020603050405020304" pitchFamily="18" charset="0"/>
              </a:rPr>
              <a:t>339 (1976) to 793 (2008)</a:t>
            </a:r>
            <a:r>
              <a:rPr lang="en-IN" sz="1800" i="1" kern="0" dirty="0">
                <a:effectLst/>
                <a:latin typeface="Book Antiqua" panose="02040602050305030304" pitchFamily="18" charset="0"/>
                <a:ea typeface="Times New Roman" panose="02020603050405020304" pitchFamily="18" charset="0"/>
                <a:cs typeface="Times New Roman" panose="02020603050405020304" pitchFamily="18" charset="0"/>
              </a:rPr>
              <a:t>, narrowing the gap.</a:t>
            </a:r>
            <a:endParaRPr lang="en-IN" sz="1800" i="1" kern="100" dirty="0">
              <a:effectLst/>
              <a:latin typeface="Book Antiqua" panose="02040602050305030304" pitchFamily="18" charset="0"/>
              <a:ea typeface="Calibri" panose="020F0502020204030204" pitchFamily="34" charset="0"/>
              <a:cs typeface="Times New Roman" panose="02020603050405020304" pitchFamily="18" charset="0"/>
            </a:endParaRPr>
          </a:p>
          <a:p>
            <a:endParaRPr lang="en-IN" dirty="0"/>
          </a:p>
        </p:txBody>
      </p:sp>
      <p:pic>
        <p:nvPicPr>
          <p:cNvPr id="9" name="Picture 8">
            <a:extLst>
              <a:ext uri="{FF2B5EF4-FFF2-40B4-BE49-F238E27FC236}">
                <a16:creationId xmlns:a16="http://schemas.microsoft.com/office/drawing/2014/main" id="{C5FFBAD6-09D0-784C-2CBF-9F147594DD38}"/>
              </a:ext>
            </a:extLst>
          </p:cNvPr>
          <p:cNvPicPr>
            <a:picLocks noChangeAspect="1"/>
          </p:cNvPicPr>
          <p:nvPr/>
        </p:nvPicPr>
        <p:blipFill>
          <a:blip r:embed="rId2"/>
          <a:stretch>
            <a:fillRect/>
          </a:stretch>
        </p:blipFill>
        <p:spPr>
          <a:xfrm>
            <a:off x="2173900" y="1163479"/>
            <a:ext cx="9095325" cy="3724795"/>
          </a:xfrm>
          <a:prstGeom prst="rect">
            <a:avLst/>
          </a:prstGeom>
        </p:spPr>
      </p:pic>
    </p:spTree>
    <p:extLst>
      <p:ext uri="{BB962C8B-B14F-4D97-AF65-F5344CB8AC3E}">
        <p14:creationId xmlns:p14="http://schemas.microsoft.com/office/powerpoint/2010/main" val="544204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a:xfrm>
            <a:off x="1443228" y="1270229"/>
            <a:ext cx="5038344" cy="1709928"/>
          </a:xfrm>
        </p:spPr>
        <p:txBody>
          <a:bodyPr/>
          <a:lstStyle/>
          <a:p>
            <a:r>
              <a:rPr lang="en-US" dirty="0"/>
              <a:t>Olympic data analysis</a:t>
            </a:r>
            <a:br>
              <a:rPr lang="en-US" dirty="0">
                <a:sym typeface="DM Sans Medium"/>
              </a:rPr>
            </a:br>
            <a:endParaRPr lang="en-US" dirty="0"/>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p:txBody>
          <a:bodyPr/>
          <a:lstStyle/>
          <a:p>
            <a:pPr marL="0" marR="0">
              <a:lnSpc>
                <a:spcPct val="107000"/>
              </a:lnSpc>
              <a:spcAft>
                <a:spcPts val="800"/>
              </a:spcAft>
              <a:buNone/>
            </a:pPr>
            <a:r>
              <a:rPr lang="en-US" sz="1400" dirty="0"/>
              <a:t> </a:t>
            </a:r>
            <a:r>
              <a:rPr lang="en-IN" sz="2800" kern="100" dirty="0">
                <a:effectLst/>
                <a:latin typeface="Baskerville Old Face" panose="02020602080505020303" pitchFamily="18" charset="0"/>
                <a:ea typeface="Calibri" panose="020F0502020204030204" pitchFamily="34" charset="0"/>
                <a:cs typeface="Times New Roman" panose="02020603050405020304" pitchFamily="18" charset="0"/>
              </a:rPr>
              <a:t>1.1 About Data</a:t>
            </a: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Aft>
                <a:spcPts val="800"/>
              </a:spcAft>
            </a:pPr>
            <a:r>
              <a:rPr lang="en-IN" kern="100" dirty="0">
                <a:effectLst/>
                <a:latin typeface="Baskerville Old Face" panose="02020602080505020303" pitchFamily="18" charset="0"/>
                <a:ea typeface="Calibri" panose="020F0502020204030204" pitchFamily="34" charset="0"/>
                <a:cs typeface="Times New Roman" panose="02020603050405020304" pitchFamily="18" charset="0"/>
              </a:rPr>
              <a:t>     The Olympics is one of the most prestigious sporting events, bringing together athletes from across the world to compete in various disciplines. Analysing historical Olympic data provides valuable insights into trends in participation, performance, and country-wise dominance. This report presents an in-depth analysis of Olympic data using statistical and visualization techniques to uncover patterns and key findings. </a:t>
            </a: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400" dirty="0"/>
          </a:p>
          <a:p>
            <a:endParaRPr lang="en-US" sz="1400" dirty="0"/>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3</a:t>
            </a:fld>
            <a:endParaRPr lang="en-US" dirty="0"/>
          </a:p>
        </p:txBody>
      </p:sp>
      <p:pic>
        <p:nvPicPr>
          <p:cNvPr id="12" name="Picture Placeholder 11">
            <a:extLst>
              <a:ext uri="{FF2B5EF4-FFF2-40B4-BE49-F238E27FC236}">
                <a16:creationId xmlns:a16="http://schemas.microsoft.com/office/drawing/2014/main" id="{D4B04C28-5F6E-CE08-A226-CE82778F5819}"/>
              </a:ext>
            </a:extLst>
          </p:cNvPr>
          <p:cNvPicPr>
            <a:picLocks noGrp="1" noChangeAspect="1"/>
          </p:cNvPicPr>
          <p:nvPr>
            <p:ph type="pic" sz="quarter" idx="13"/>
          </p:nvPr>
        </p:nvPicPr>
        <p:blipFill>
          <a:blip r:embed="rId2"/>
          <a:srcRect l="1467" r="1467"/>
          <a:stretch>
            <a:fillRect/>
          </a:stretch>
        </p:blipFill>
        <p:spPr/>
      </p:pic>
    </p:spTree>
    <p:extLst>
      <p:ext uri="{BB962C8B-B14F-4D97-AF65-F5344CB8AC3E}">
        <p14:creationId xmlns:p14="http://schemas.microsoft.com/office/powerpoint/2010/main" val="37800028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FEAFE-569F-BC36-F2EC-411A1312BFA1}"/>
              </a:ext>
            </a:extLst>
          </p:cNvPr>
          <p:cNvSpPr>
            <a:spLocks noGrp="1"/>
          </p:cNvSpPr>
          <p:nvPr>
            <p:ph type="title"/>
          </p:nvPr>
        </p:nvSpPr>
        <p:spPr>
          <a:xfrm>
            <a:off x="203626" y="1810020"/>
            <a:ext cx="4798142" cy="5341079"/>
          </a:xfrm>
        </p:spPr>
        <p:txBody>
          <a:bodyPr/>
          <a:lstStyle/>
          <a:p>
            <a:r>
              <a:rPr lang="en-US" dirty="0"/>
              <a:t>Conclusion and </a:t>
            </a:r>
            <a:r>
              <a:rPr lang="en-US" sz="4000" dirty="0"/>
              <a:t>recommendations</a:t>
            </a:r>
            <a:endParaRPr lang="en-IN" dirty="0"/>
          </a:p>
        </p:txBody>
      </p:sp>
      <p:sp>
        <p:nvSpPr>
          <p:cNvPr id="3" name="Text Placeholder 2">
            <a:extLst>
              <a:ext uri="{FF2B5EF4-FFF2-40B4-BE49-F238E27FC236}">
                <a16:creationId xmlns:a16="http://schemas.microsoft.com/office/drawing/2014/main" id="{798504DA-3816-B89E-8FC5-FBCEC13BF644}"/>
              </a:ext>
            </a:extLst>
          </p:cNvPr>
          <p:cNvSpPr>
            <a:spLocks noGrp="1"/>
          </p:cNvSpPr>
          <p:nvPr>
            <p:ph type="body" idx="1"/>
          </p:nvPr>
        </p:nvSpPr>
        <p:spPr/>
        <p:txBody>
          <a:bodyPr/>
          <a:lstStyle/>
          <a:p>
            <a:r>
              <a:rPr lang="en-US" dirty="0"/>
              <a:t> </a:t>
            </a:r>
          </a:p>
          <a:p>
            <a:endParaRPr lang="en-IN" dirty="0"/>
          </a:p>
        </p:txBody>
      </p:sp>
      <p:sp>
        <p:nvSpPr>
          <p:cNvPr id="5" name="Picture Placeholder 4">
            <a:extLst>
              <a:ext uri="{FF2B5EF4-FFF2-40B4-BE49-F238E27FC236}">
                <a16:creationId xmlns:a16="http://schemas.microsoft.com/office/drawing/2014/main" id="{E419067E-8C33-23E6-2EDE-393BEE5AA773}"/>
              </a:ext>
            </a:extLst>
          </p:cNvPr>
          <p:cNvSpPr>
            <a:spLocks noGrp="1"/>
          </p:cNvSpPr>
          <p:nvPr>
            <p:ph type="pic" sz="quarter" idx="10"/>
          </p:nvPr>
        </p:nvSpPr>
        <p:spPr/>
      </p:sp>
      <p:pic>
        <p:nvPicPr>
          <p:cNvPr id="5122" name="Picture 2" descr="Data Points">
            <a:extLst>
              <a:ext uri="{FF2B5EF4-FFF2-40B4-BE49-F238E27FC236}">
                <a16:creationId xmlns:a16="http://schemas.microsoft.com/office/drawing/2014/main" id="{ED9EA470-DE95-7CE4-B502-3B5FECC37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1768" y="420624"/>
            <a:ext cx="5897880" cy="58978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36265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ECE33-1675-A877-CFCF-3325B6F64638}"/>
              </a:ext>
            </a:extLst>
          </p:cNvPr>
          <p:cNvSpPr>
            <a:spLocks noGrp="1"/>
          </p:cNvSpPr>
          <p:nvPr>
            <p:ph type="title"/>
          </p:nvPr>
        </p:nvSpPr>
        <p:spPr>
          <a:xfrm>
            <a:off x="285135" y="1947672"/>
            <a:ext cx="3655929" cy="2862072"/>
          </a:xfrm>
        </p:spPr>
        <p:txBody>
          <a:bodyPr/>
          <a:lstStyle/>
          <a:p>
            <a:r>
              <a:rPr lang="en-US" sz="4800" dirty="0"/>
              <a:t>Conclusion </a:t>
            </a:r>
            <a:endParaRPr lang="en-IN" sz="4800" dirty="0"/>
          </a:p>
        </p:txBody>
      </p:sp>
      <p:sp>
        <p:nvSpPr>
          <p:cNvPr id="4" name="Text Placeholder 3">
            <a:extLst>
              <a:ext uri="{FF2B5EF4-FFF2-40B4-BE49-F238E27FC236}">
                <a16:creationId xmlns:a16="http://schemas.microsoft.com/office/drawing/2014/main" id="{0D84AC05-4D90-C411-9E39-E391151BE087}"/>
              </a:ext>
            </a:extLst>
          </p:cNvPr>
          <p:cNvSpPr>
            <a:spLocks noGrp="1"/>
          </p:cNvSpPr>
          <p:nvPr>
            <p:ph type="body" sz="quarter" idx="15"/>
          </p:nvPr>
        </p:nvSpPr>
        <p:spPr/>
        <p:txBody>
          <a:bodyPr/>
          <a:lstStyle/>
          <a:p>
            <a:r>
              <a:rPr lang="en-IN" dirty="0"/>
              <a:t>Top Countries</a:t>
            </a:r>
          </a:p>
        </p:txBody>
      </p:sp>
      <p:sp>
        <p:nvSpPr>
          <p:cNvPr id="5" name="Text Placeholder 4">
            <a:extLst>
              <a:ext uri="{FF2B5EF4-FFF2-40B4-BE49-F238E27FC236}">
                <a16:creationId xmlns:a16="http://schemas.microsoft.com/office/drawing/2014/main" id="{84D67E0F-95AE-F687-C02D-584A05D4717D}"/>
              </a:ext>
            </a:extLst>
          </p:cNvPr>
          <p:cNvSpPr>
            <a:spLocks noGrp="1"/>
          </p:cNvSpPr>
          <p:nvPr>
            <p:ph type="body" sz="quarter" idx="20"/>
          </p:nvPr>
        </p:nvSpPr>
        <p:spPr>
          <a:xfrm>
            <a:off x="5769864" y="780642"/>
            <a:ext cx="5881362" cy="338328"/>
          </a:xfrm>
        </p:spPr>
        <p:txBody>
          <a:bodyPr/>
          <a:lstStyle/>
          <a:p>
            <a:r>
              <a:rPr lang="en-IN" sz="1800" dirty="0"/>
              <a:t>USA, China, and Russia dominate due to strong sports infrastructure.</a:t>
            </a:r>
          </a:p>
        </p:txBody>
      </p:sp>
      <p:sp>
        <p:nvSpPr>
          <p:cNvPr id="7" name="Text Placeholder 6">
            <a:extLst>
              <a:ext uri="{FF2B5EF4-FFF2-40B4-BE49-F238E27FC236}">
                <a16:creationId xmlns:a16="http://schemas.microsoft.com/office/drawing/2014/main" id="{45FD2196-840D-EFC1-B71C-D23D332823C4}"/>
              </a:ext>
            </a:extLst>
          </p:cNvPr>
          <p:cNvSpPr>
            <a:spLocks noGrp="1"/>
          </p:cNvSpPr>
          <p:nvPr>
            <p:ph type="body" sz="quarter" idx="16"/>
          </p:nvPr>
        </p:nvSpPr>
        <p:spPr/>
        <p:txBody>
          <a:bodyPr/>
          <a:lstStyle/>
          <a:p>
            <a:r>
              <a:rPr lang="en-IN" dirty="0"/>
              <a:t>Medal Growth</a:t>
            </a:r>
          </a:p>
        </p:txBody>
      </p:sp>
      <p:sp>
        <p:nvSpPr>
          <p:cNvPr id="8" name="Text Placeholder 7">
            <a:extLst>
              <a:ext uri="{FF2B5EF4-FFF2-40B4-BE49-F238E27FC236}">
                <a16:creationId xmlns:a16="http://schemas.microsoft.com/office/drawing/2014/main" id="{63646B39-1DF0-33DA-89C8-CD8DDA85D1D7}"/>
              </a:ext>
            </a:extLst>
          </p:cNvPr>
          <p:cNvSpPr>
            <a:spLocks noGrp="1"/>
          </p:cNvSpPr>
          <p:nvPr>
            <p:ph type="body" sz="quarter" idx="21"/>
          </p:nvPr>
        </p:nvSpPr>
        <p:spPr>
          <a:xfrm>
            <a:off x="5769863" y="2069946"/>
            <a:ext cx="5881361" cy="338328"/>
          </a:xfrm>
        </p:spPr>
        <p:txBody>
          <a:bodyPr/>
          <a:lstStyle/>
          <a:p>
            <a:r>
              <a:rPr lang="en-US" sz="2000" dirty="0"/>
              <a:t>Athlete participation and events have increased significantly</a:t>
            </a:r>
            <a:endParaRPr lang="en-IN" sz="2000" dirty="0"/>
          </a:p>
        </p:txBody>
      </p:sp>
      <p:sp>
        <p:nvSpPr>
          <p:cNvPr id="10" name="Text Placeholder 9">
            <a:extLst>
              <a:ext uri="{FF2B5EF4-FFF2-40B4-BE49-F238E27FC236}">
                <a16:creationId xmlns:a16="http://schemas.microsoft.com/office/drawing/2014/main" id="{FE1E6808-DC43-03CE-5A48-068B653054EE}"/>
              </a:ext>
            </a:extLst>
          </p:cNvPr>
          <p:cNvSpPr>
            <a:spLocks noGrp="1"/>
          </p:cNvSpPr>
          <p:nvPr>
            <p:ph type="body" sz="quarter" idx="17"/>
          </p:nvPr>
        </p:nvSpPr>
        <p:spPr/>
        <p:txBody>
          <a:bodyPr/>
          <a:lstStyle/>
          <a:p>
            <a:r>
              <a:rPr lang="en-IN" dirty="0"/>
              <a:t>Gender Representation</a:t>
            </a:r>
          </a:p>
        </p:txBody>
      </p:sp>
      <p:sp>
        <p:nvSpPr>
          <p:cNvPr id="11" name="Text Placeholder 10">
            <a:extLst>
              <a:ext uri="{FF2B5EF4-FFF2-40B4-BE49-F238E27FC236}">
                <a16:creationId xmlns:a16="http://schemas.microsoft.com/office/drawing/2014/main" id="{5402237B-B9F7-D424-D353-B16730357F80}"/>
              </a:ext>
            </a:extLst>
          </p:cNvPr>
          <p:cNvSpPr>
            <a:spLocks noGrp="1"/>
          </p:cNvSpPr>
          <p:nvPr>
            <p:ph type="body" sz="quarter" idx="22"/>
          </p:nvPr>
        </p:nvSpPr>
        <p:spPr>
          <a:xfrm>
            <a:off x="5769864" y="3359250"/>
            <a:ext cx="5881362" cy="338328"/>
          </a:xfrm>
        </p:spPr>
        <p:txBody>
          <a:bodyPr/>
          <a:lstStyle/>
          <a:p>
            <a:r>
              <a:rPr lang="en-US" sz="2000" dirty="0"/>
              <a:t>Female participation has risen, promoting equality.</a:t>
            </a:r>
            <a:endParaRPr lang="en-IN" sz="2000" dirty="0"/>
          </a:p>
        </p:txBody>
      </p:sp>
      <p:sp>
        <p:nvSpPr>
          <p:cNvPr id="13" name="Text Placeholder 12">
            <a:extLst>
              <a:ext uri="{FF2B5EF4-FFF2-40B4-BE49-F238E27FC236}">
                <a16:creationId xmlns:a16="http://schemas.microsoft.com/office/drawing/2014/main" id="{161AA989-B242-277E-2D1E-B13BCC7DA445}"/>
              </a:ext>
            </a:extLst>
          </p:cNvPr>
          <p:cNvSpPr>
            <a:spLocks noGrp="1"/>
          </p:cNvSpPr>
          <p:nvPr>
            <p:ph type="body" sz="quarter" idx="18"/>
          </p:nvPr>
        </p:nvSpPr>
        <p:spPr/>
        <p:txBody>
          <a:bodyPr/>
          <a:lstStyle/>
          <a:p>
            <a:r>
              <a:rPr lang="en-IN" dirty="0"/>
              <a:t>Host Nation Advantage</a:t>
            </a:r>
          </a:p>
        </p:txBody>
      </p:sp>
      <p:sp>
        <p:nvSpPr>
          <p:cNvPr id="14" name="Text Placeholder 13">
            <a:extLst>
              <a:ext uri="{FF2B5EF4-FFF2-40B4-BE49-F238E27FC236}">
                <a16:creationId xmlns:a16="http://schemas.microsoft.com/office/drawing/2014/main" id="{5880674E-469A-6A21-7082-A5525926F93E}"/>
              </a:ext>
            </a:extLst>
          </p:cNvPr>
          <p:cNvSpPr>
            <a:spLocks noGrp="1"/>
          </p:cNvSpPr>
          <p:nvPr>
            <p:ph type="body" sz="quarter" idx="23"/>
          </p:nvPr>
        </p:nvSpPr>
        <p:spPr>
          <a:xfrm>
            <a:off x="5769864" y="4648554"/>
            <a:ext cx="5881362" cy="338328"/>
          </a:xfrm>
        </p:spPr>
        <p:txBody>
          <a:bodyPr/>
          <a:lstStyle/>
          <a:p>
            <a:r>
              <a:rPr lang="en-US" sz="2000" dirty="0"/>
              <a:t>Hosting boosts medal chances due to better preparation.</a:t>
            </a:r>
            <a:endParaRPr lang="en-IN" sz="2000" dirty="0"/>
          </a:p>
        </p:txBody>
      </p:sp>
      <p:sp>
        <p:nvSpPr>
          <p:cNvPr id="16" name="Text Placeholder 15">
            <a:extLst>
              <a:ext uri="{FF2B5EF4-FFF2-40B4-BE49-F238E27FC236}">
                <a16:creationId xmlns:a16="http://schemas.microsoft.com/office/drawing/2014/main" id="{FEDD6B24-DF7B-94D2-3EFD-70B7AFD82D96}"/>
              </a:ext>
            </a:extLst>
          </p:cNvPr>
          <p:cNvSpPr>
            <a:spLocks noGrp="1"/>
          </p:cNvSpPr>
          <p:nvPr>
            <p:ph type="body" sz="quarter" idx="19"/>
          </p:nvPr>
        </p:nvSpPr>
        <p:spPr/>
        <p:txBody>
          <a:bodyPr/>
          <a:lstStyle/>
          <a:p>
            <a:r>
              <a:rPr lang="en-IN" dirty="0"/>
              <a:t>Popular Sports</a:t>
            </a:r>
          </a:p>
        </p:txBody>
      </p:sp>
      <p:sp>
        <p:nvSpPr>
          <p:cNvPr id="17" name="Text Placeholder 16">
            <a:extLst>
              <a:ext uri="{FF2B5EF4-FFF2-40B4-BE49-F238E27FC236}">
                <a16:creationId xmlns:a16="http://schemas.microsoft.com/office/drawing/2014/main" id="{24260C8F-D366-6904-B77C-2A1540290177}"/>
              </a:ext>
            </a:extLst>
          </p:cNvPr>
          <p:cNvSpPr>
            <a:spLocks noGrp="1"/>
          </p:cNvSpPr>
          <p:nvPr>
            <p:ph type="body" sz="quarter" idx="24"/>
          </p:nvPr>
        </p:nvSpPr>
        <p:spPr>
          <a:xfrm>
            <a:off x="5769864" y="5937858"/>
            <a:ext cx="5881360" cy="338328"/>
          </a:xfrm>
        </p:spPr>
        <p:txBody>
          <a:bodyPr/>
          <a:lstStyle/>
          <a:p>
            <a:r>
              <a:rPr lang="en-US" sz="2000" dirty="0"/>
              <a:t>Athletics and swimming remain highly competitive.</a:t>
            </a:r>
            <a:endParaRPr lang="en-IN" sz="2000" dirty="0"/>
          </a:p>
        </p:txBody>
      </p:sp>
      <p:pic>
        <p:nvPicPr>
          <p:cNvPr id="1026" name="Picture 2" descr="Data analytics icon monitoring Big data analysis Containing database ...">
            <a:extLst>
              <a:ext uri="{FF2B5EF4-FFF2-40B4-BE49-F238E27FC236}">
                <a16:creationId xmlns:a16="http://schemas.microsoft.com/office/drawing/2014/main" id="{675680AA-2396-F5D7-32A7-F1917AC4F24A}"/>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bwMode="auto">
          <a:xfrm>
            <a:off x="4336027" y="348398"/>
            <a:ext cx="884902" cy="884902"/>
          </a:xfrm>
          <a:prstGeom prst="ellipse">
            <a:avLst/>
          </a:prstGeom>
          <a:ln w="63500" cap="rnd">
            <a:solidFill>
              <a:srgbClr val="00B0F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8" name="Picture 4" descr="Premium Vector | Big data analysis icon">
            <a:extLst>
              <a:ext uri="{FF2B5EF4-FFF2-40B4-BE49-F238E27FC236}">
                <a16:creationId xmlns:a16="http://schemas.microsoft.com/office/drawing/2014/main" id="{05698249-BD9E-E273-1D7A-F963D02A6AC4}"/>
              </a:ext>
            </a:extLst>
          </p:cNvPr>
          <p:cNvPicPr>
            <a:picLocks noGrp="1" noChangeAspect="1" noChangeArrowheads="1"/>
          </p:cNvPicPr>
          <p:nvPr>
            <p:ph type="pic" sz="quarter" idx="11"/>
          </p:nvPr>
        </p:nvPicPr>
        <p:blipFill>
          <a:blip r:embed="rId3">
            <a:extLst>
              <a:ext uri="{28A0092B-C50C-407E-A947-70E740481C1C}">
                <a14:useLocalDpi xmlns:a14="http://schemas.microsoft.com/office/drawing/2010/main" val="0"/>
              </a:ext>
            </a:extLst>
          </a:blip>
          <a:srcRect/>
          <a:stretch>
            <a:fillRect/>
          </a:stretch>
        </p:blipFill>
        <p:spPr bwMode="auto">
          <a:xfrm>
            <a:off x="4336027" y="1625025"/>
            <a:ext cx="884902" cy="884902"/>
          </a:xfrm>
          <a:prstGeom prst="ellipse">
            <a:avLst/>
          </a:prstGeom>
          <a:ln w="63500" cap="rnd">
            <a:solidFill>
              <a:srgbClr val="92D05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0" name="Picture 6" descr="Data, Big Data, Analysis, Globe, Services Flat Color Icon Vector Stock ...">
            <a:extLst>
              <a:ext uri="{FF2B5EF4-FFF2-40B4-BE49-F238E27FC236}">
                <a16:creationId xmlns:a16="http://schemas.microsoft.com/office/drawing/2014/main" id="{17845370-6976-6700-9644-07B06456B0B8}"/>
              </a:ext>
            </a:extLst>
          </p:cNvPr>
          <p:cNvPicPr>
            <a:picLocks noGrp="1" noChangeAspect="1" noChangeArrowheads="1"/>
          </p:cNvPicPr>
          <p:nvPr>
            <p:ph type="pic" sz="quarter" idx="12"/>
          </p:nvPr>
        </p:nvPicPr>
        <p:blipFill>
          <a:blip r:embed="rId4">
            <a:extLst>
              <a:ext uri="{28A0092B-C50C-407E-A947-70E740481C1C}">
                <a14:useLocalDpi xmlns:a14="http://schemas.microsoft.com/office/drawing/2010/main" val="0"/>
              </a:ext>
            </a:extLst>
          </a:blip>
          <a:srcRect/>
          <a:stretch>
            <a:fillRect/>
          </a:stretch>
        </p:blipFill>
        <p:spPr bwMode="auto">
          <a:xfrm>
            <a:off x="4336027" y="2914531"/>
            <a:ext cx="884902" cy="884902"/>
          </a:xfrm>
          <a:prstGeom prst="ellipse">
            <a:avLst/>
          </a:prstGeom>
          <a:ln w="63500" cap="rnd">
            <a:solidFill>
              <a:srgbClr val="7030A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2" name="Picture 8" descr="See related image detail. Predictive Analytics Vector Icon 33188092 Vector Art at Vecteezy">
            <a:extLst>
              <a:ext uri="{FF2B5EF4-FFF2-40B4-BE49-F238E27FC236}">
                <a16:creationId xmlns:a16="http://schemas.microsoft.com/office/drawing/2014/main" id="{025C28A1-4351-F0BA-0DEB-9C1E7B9DAC6A}"/>
              </a:ext>
            </a:extLst>
          </p:cNvPr>
          <p:cNvPicPr>
            <a:picLocks noGrp="1" noChangeAspect="1" noChangeArrowheads="1"/>
          </p:cNvPicPr>
          <p:nvPr>
            <p:ph type="pic" sz="quarter" idx="13"/>
          </p:nvPr>
        </p:nvPicPr>
        <p:blipFill>
          <a:blip r:embed="rId5">
            <a:extLst>
              <a:ext uri="{28A0092B-C50C-407E-A947-70E740481C1C}">
                <a14:useLocalDpi xmlns:a14="http://schemas.microsoft.com/office/drawing/2010/main" val="0"/>
              </a:ext>
            </a:extLst>
          </a:blip>
          <a:srcRect/>
          <a:stretch>
            <a:fillRect/>
          </a:stretch>
        </p:blipFill>
        <p:spPr bwMode="auto">
          <a:xfrm>
            <a:off x="4336027" y="4263219"/>
            <a:ext cx="884902" cy="884902"/>
          </a:xfrm>
          <a:prstGeom prst="ellipse">
            <a:avLst/>
          </a:prstGeom>
          <a:ln w="63500" cap="rnd">
            <a:solidFill>
              <a:srgbClr val="F15574"/>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4" name="Picture 10" descr="Analytics Generic color lineal-color icon">
            <a:extLst>
              <a:ext uri="{FF2B5EF4-FFF2-40B4-BE49-F238E27FC236}">
                <a16:creationId xmlns:a16="http://schemas.microsoft.com/office/drawing/2014/main" id="{67EC76CD-E194-40E4-4CE7-CF56C4F7699A}"/>
              </a:ext>
            </a:extLst>
          </p:cNvPr>
          <p:cNvPicPr>
            <a:picLocks noGrp="1" noChangeAspect="1" noChangeArrowheads="1"/>
          </p:cNvPicPr>
          <p:nvPr>
            <p:ph type="pic" sz="quarter" idx="14"/>
          </p:nvPr>
        </p:nvPicPr>
        <p:blipFill>
          <a:blip r:embed="rId6">
            <a:extLst>
              <a:ext uri="{28A0092B-C50C-407E-A947-70E740481C1C}">
                <a14:useLocalDpi xmlns:a14="http://schemas.microsoft.com/office/drawing/2010/main" val="0"/>
              </a:ext>
            </a:extLst>
          </a:blip>
          <a:srcRect/>
          <a:stretch>
            <a:fillRect/>
          </a:stretch>
        </p:blipFill>
        <p:spPr bwMode="auto">
          <a:xfrm>
            <a:off x="4336027" y="5555823"/>
            <a:ext cx="884901" cy="884901"/>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03193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3354FE-68A7-C5D6-2B71-B5EDCD017B19}"/>
              </a:ext>
            </a:extLst>
          </p:cNvPr>
          <p:cNvSpPr>
            <a:spLocks noGrp="1"/>
          </p:cNvSpPr>
          <p:nvPr>
            <p:ph type="sldNum" sz="quarter" idx="12"/>
          </p:nvPr>
        </p:nvSpPr>
        <p:spPr/>
        <p:txBody>
          <a:bodyPr/>
          <a:lstStyle/>
          <a:p>
            <a:fld id="{8D0AFDD5-844D-364D-8AEC-50CF4D36D55D}" type="slidenum">
              <a:rPr lang="en-US" noProof="0" smtClean="0"/>
              <a:t>32</a:t>
            </a:fld>
            <a:endParaRPr lang="en-US" noProof="0"/>
          </a:p>
        </p:txBody>
      </p:sp>
      <p:sp>
        <p:nvSpPr>
          <p:cNvPr id="3" name="Footer Placeholder 2">
            <a:extLst>
              <a:ext uri="{FF2B5EF4-FFF2-40B4-BE49-F238E27FC236}">
                <a16:creationId xmlns:a16="http://schemas.microsoft.com/office/drawing/2014/main" id="{D6DD32AF-22E3-240B-C496-C97149C28B52}"/>
              </a:ext>
            </a:extLst>
          </p:cNvPr>
          <p:cNvSpPr>
            <a:spLocks noGrp="1"/>
          </p:cNvSpPr>
          <p:nvPr>
            <p:ph type="ftr" sz="quarter" idx="11"/>
          </p:nvPr>
        </p:nvSpPr>
        <p:spPr>
          <a:xfrm>
            <a:off x="5364480" y="6538452"/>
            <a:ext cx="1463040" cy="109340"/>
          </a:xfrm>
        </p:spPr>
        <p:txBody>
          <a:bodyPr/>
          <a:lstStyle/>
          <a:p>
            <a:r>
              <a:rPr lang="en-US" noProof="0" dirty="0"/>
              <a:t>Olympic data</a:t>
            </a:r>
          </a:p>
          <a:p>
            <a:endParaRPr lang="en-US" noProof="0" dirty="0"/>
          </a:p>
        </p:txBody>
      </p:sp>
      <p:sp>
        <p:nvSpPr>
          <p:cNvPr id="4" name="Date Placeholder 3">
            <a:extLst>
              <a:ext uri="{FF2B5EF4-FFF2-40B4-BE49-F238E27FC236}">
                <a16:creationId xmlns:a16="http://schemas.microsoft.com/office/drawing/2014/main" id="{5EF47FFB-5FCC-1288-C7F9-62224BEA0E4A}"/>
              </a:ext>
            </a:extLst>
          </p:cNvPr>
          <p:cNvSpPr>
            <a:spLocks noGrp="1"/>
          </p:cNvSpPr>
          <p:nvPr>
            <p:ph type="dt" sz="half" idx="10"/>
          </p:nvPr>
        </p:nvSpPr>
        <p:spPr/>
        <p:txBody>
          <a:bodyPr/>
          <a:lstStyle/>
          <a:p>
            <a:r>
              <a:rPr lang="en-US" noProof="0" dirty="0"/>
              <a:t>2025</a:t>
            </a:r>
          </a:p>
        </p:txBody>
      </p:sp>
      <p:sp>
        <p:nvSpPr>
          <p:cNvPr id="5" name="TextBox 4">
            <a:extLst>
              <a:ext uri="{FF2B5EF4-FFF2-40B4-BE49-F238E27FC236}">
                <a16:creationId xmlns:a16="http://schemas.microsoft.com/office/drawing/2014/main" id="{C9B262A6-EB4F-5C77-2E73-19EE9F01728E}"/>
              </a:ext>
            </a:extLst>
          </p:cNvPr>
          <p:cNvSpPr txBox="1"/>
          <p:nvPr/>
        </p:nvSpPr>
        <p:spPr>
          <a:xfrm>
            <a:off x="521111" y="403122"/>
            <a:ext cx="11071121" cy="5262979"/>
          </a:xfrm>
          <a:prstGeom prst="rect">
            <a:avLst/>
          </a:prstGeom>
          <a:noFill/>
        </p:spPr>
        <p:txBody>
          <a:bodyPr wrap="square" rtlCol="0">
            <a:spAutoFit/>
          </a:bodyPr>
          <a:lstStyle/>
          <a:p>
            <a:r>
              <a:rPr lang="en-IN" sz="6000" dirty="0"/>
              <a:t>Recommendations:</a:t>
            </a:r>
          </a:p>
          <a:p>
            <a:endParaRPr lang="en-IN" sz="6000" dirty="0"/>
          </a:p>
          <a:p>
            <a:pPr marL="342900" indent="-342900">
              <a:buFont typeface="+mj-lt"/>
              <a:buAutoNum type="arabicPeriod"/>
            </a:pPr>
            <a:r>
              <a:rPr lang="en-IN" dirty="0"/>
              <a:t>Support Underperforming Nations - Provide funding and better training facilities.</a:t>
            </a:r>
          </a:p>
          <a:p>
            <a:pPr marL="342900" indent="-342900">
              <a:buFont typeface="+mj-lt"/>
              <a:buAutoNum type="arabicPeriod"/>
            </a:pPr>
            <a:endParaRPr lang="en-IN" dirty="0"/>
          </a:p>
          <a:p>
            <a:pPr marL="342900" indent="-342900">
              <a:buFont typeface="+mj-lt"/>
              <a:buAutoNum type="arabicPeriod"/>
            </a:pPr>
            <a:r>
              <a:rPr lang="en-IN" dirty="0"/>
              <a:t>Promote Gender Equality - Ensure equal opportunities for female athletes.</a:t>
            </a:r>
          </a:p>
          <a:p>
            <a:pPr marL="342900" indent="-342900">
              <a:buFont typeface="+mj-lt"/>
              <a:buAutoNum type="arabicPeriod"/>
            </a:pPr>
            <a:endParaRPr lang="en-IN" dirty="0"/>
          </a:p>
          <a:p>
            <a:pPr marL="342900" indent="-342900">
              <a:buFont typeface="+mj-lt"/>
              <a:buAutoNum type="arabicPeriod"/>
            </a:pPr>
            <a:r>
              <a:rPr lang="en-IN" dirty="0"/>
              <a:t>Invest in Infrastructure - Develop training programs to enhance performance.</a:t>
            </a:r>
          </a:p>
          <a:p>
            <a:pPr marL="342900" indent="-342900">
              <a:buFont typeface="+mj-lt"/>
              <a:buAutoNum type="arabicPeriod"/>
            </a:pPr>
            <a:endParaRPr lang="en-IN" dirty="0"/>
          </a:p>
          <a:p>
            <a:pPr marL="342900" indent="-342900">
              <a:buFont typeface="+mj-lt"/>
              <a:buAutoNum type="arabicPeriod"/>
            </a:pPr>
            <a:r>
              <a:rPr lang="en-IN" dirty="0"/>
              <a:t>Identify Talent Early - Implement structured training for young athletes.</a:t>
            </a:r>
          </a:p>
          <a:p>
            <a:pPr marL="342900" indent="-342900">
              <a:buFont typeface="+mj-lt"/>
              <a:buAutoNum type="arabicPeriod"/>
            </a:pPr>
            <a:endParaRPr lang="en-IN" dirty="0"/>
          </a:p>
          <a:p>
            <a:pPr marL="342900" indent="-342900">
              <a:buFont typeface="+mj-lt"/>
              <a:buAutoNum type="arabicPeriod"/>
            </a:pPr>
            <a:r>
              <a:rPr lang="en-IN" dirty="0"/>
              <a:t>Use Data Analytics - Leverage technology for performance improvement.</a:t>
            </a:r>
          </a:p>
          <a:p>
            <a:pPr marL="342900" indent="-342900">
              <a:buFont typeface="+mj-lt"/>
              <a:buAutoNum type="arabicPeriod"/>
            </a:pPr>
            <a:endParaRPr lang="en-IN" dirty="0"/>
          </a:p>
          <a:p>
            <a:pPr marL="342900" indent="-342900">
              <a:buFont typeface="+mj-lt"/>
              <a:buAutoNum type="arabicPeriod"/>
            </a:pPr>
            <a:r>
              <a:rPr lang="en-IN" dirty="0"/>
              <a:t>Implementing these strategies can improve national performances and uphold Olympic excellence.</a:t>
            </a:r>
          </a:p>
          <a:p>
            <a:pPr marL="342900" indent="-342900">
              <a:buFont typeface="+mj-lt"/>
              <a:buAutoNum type="arabicPeriod"/>
            </a:pPr>
            <a:endParaRPr lang="en-IN" dirty="0"/>
          </a:p>
        </p:txBody>
      </p:sp>
    </p:spTree>
    <p:extLst>
      <p:ext uri="{BB962C8B-B14F-4D97-AF65-F5344CB8AC3E}">
        <p14:creationId xmlns:p14="http://schemas.microsoft.com/office/powerpoint/2010/main" val="4228567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68D10-52FC-614F-89A5-4F793BEFE8EF}"/>
              </a:ext>
            </a:extLst>
          </p:cNvPr>
          <p:cNvSpPr>
            <a:spLocks noGrp="1"/>
          </p:cNvSpPr>
          <p:nvPr>
            <p:ph type="title"/>
          </p:nvPr>
        </p:nvSpPr>
        <p:spPr>
          <a:xfrm>
            <a:off x="731520" y="206477"/>
            <a:ext cx="3017520" cy="6194323"/>
          </a:xfrm>
        </p:spPr>
        <p:txBody>
          <a:bodyPr/>
          <a:lstStyle/>
          <a:p>
            <a:pPr marL="0" marR="0">
              <a:lnSpc>
                <a:spcPct val="107000"/>
              </a:lnSpc>
              <a:spcAft>
                <a:spcPts val="800"/>
              </a:spcAft>
              <a:buNone/>
            </a:pPr>
            <a:r>
              <a:rPr lang="en-US" sz="1400" dirty="0"/>
              <a:t> </a:t>
            </a:r>
            <a:r>
              <a:rPr lang="en-IN" sz="1400" kern="100" dirty="0">
                <a:effectLst/>
                <a:latin typeface="Baskerville Old Face" panose="02020602080505020303" pitchFamily="18" charset="0"/>
                <a:ea typeface="Calibri" panose="020F0502020204030204" pitchFamily="34" charset="0"/>
                <a:cs typeface="Times New Roman" panose="02020603050405020304" pitchFamily="18" charset="0"/>
              </a:rPr>
              <a:t>We will use the dataset named Olympic data, which will contain the following columns for various types of analysis.</a:t>
            </a:r>
            <a:br>
              <a:rPr lang="en-IN" sz="1400" kern="100" dirty="0">
                <a:effectLst/>
                <a:latin typeface="Baskerville Old Face" panose="02020602080505020303" pitchFamily="18" charset="0"/>
                <a:ea typeface="Calibri" panose="020F0502020204030204" pitchFamily="34" charset="0"/>
                <a:cs typeface="Times New Roman" panose="02020603050405020304" pitchFamily="18" charset="0"/>
              </a:rPr>
            </a:br>
            <a:br>
              <a:rPr lang="en-IN" sz="1400" kern="100" dirty="0">
                <a:effectLst/>
                <a:latin typeface="Baskerville Old Face" panose="02020602080505020303" pitchFamily="18" charset="0"/>
                <a:ea typeface="Calibri" panose="020F0502020204030204" pitchFamily="34" charset="0"/>
                <a:cs typeface="Times New Roman" panose="02020603050405020304" pitchFamily="18" charset="0"/>
              </a:rPr>
            </a:br>
            <a:br>
              <a:rPr lang="en-IN" sz="1400" kern="100" dirty="0">
                <a:effectLst/>
                <a:latin typeface="Calibri" panose="020F0502020204030204" pitchFamily="34" charset="0"/>
                <a:ea typeface="Calibri" panose="020F0502020204030204" pitchFamily="34" charset="0"/>
                <a:cs typeface="Times New Roman" panose="02020603050405020304" pitchFamily="18" charset="0"/>
              </a:rPr>
            </a:b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IN" sz="1400" kern="100" dirty="0">
                <a:effectLst/>
                <a:latin typeface="Baskerville Old Face" panose="02020602080505020303" pitchFamily="18" charset="0"/>
                <a:ea typeface="Calibri" panose="020F0502020204030204" pitchFamily="34" charset="0"/>
                <a:cs typeface="Times New Roman" panose="02020603050405020304" pitchFamily="18" charset="0"/>
              </a:rPr>
              <a:t> City: The city where the Olympics took place.</a:t>
            </a:r>
            <a:br>
              <a:rPr lang="en-IN" sz="1400" kern="100" dirty="0">
                <a:effectLst/>
                <a:latin typeface="Calibri" panose="020F0502020204030204" pitchFamily="34" charset="0"/>
                <a:ea typeface="Calibri" panose="020F0502020204030204" pitchFamily="34" charset="0"/>
                <a:cs typeface="Times New Roman" panose="02020603050405020304" pitchFamily="18" charset="0"/>
              </a:rPr>
            </a:b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IN" sz="1400" kern="100" dirty="0">
                <a:effectLst/>
                <a:latin typeface="Baskerville Old Face" panose="02020602080505020303" pitchFamily="18" charset="0"/>
                <a:ea typeface="Calibri" panose="020F0502020204030204" pitchFamily="34" charset="0"/>
                <a:cs typeface="Times New Roman" panose="02020603050405020304" pitchFamily="18" charset="0"/>
              </a:rPr>
              <a:t> Year: The year of the Olympics. </a:t>
            </a:r>
            <a:br>
              <a:rPr lang="en-IN" sz="1400" kern="100" dirty="0">
                <a:effectLst/>
                <a:latin typeface="Calibri" panose="020F0502020204030204" pitchFamily="34" charset="0"/>
                <a:ea typeface="Calibri" panose="020F0502020204030204" pitchFamily="34" charset="0"/>
                <a:cs typeface="Times New Roman" panose="02020603050405020304" pitchFamily="18" charset="0"/>
              </a:rPr>
            </a:b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IN" sz="1400" kern="100" dirty="0">
                <a:effectLst/>
                <a:latin typeface="Baskerville Old Face" panose="02020602080505020303" pitchFamily="18" charset="0"/>
                <a:ea typeface="Calibri" panose="020F0502020204030204" pitchFamily="34" charset="0"/>
                <a:cs typeface="Times New Roman" panose="02020603050405020304" pitchFamily="18" charset="0"/>
              </a:rPr>
              <a:t> Sport: The sport the event is categorized under. </a:t>
            </a:r>
            <a:br>
              <a:rPr lang="en-IN" sz="1400" kern="100" dirty="0">
                <a:effectLst/>
                <a:latin typeface="Calibri" panose="020F0502020204030204" pitchFamily="34" charset="0"/>
                <a:ea typeface="Calibri" panose="020F0502020204030204" pitchFamily="34" charset="0"/>
                <a:cs typeface="Times New Roman" panose="02020603050405020304" pitchFamily="18" charset="0"/>
              </a:rPr>
            </a:b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IN" sz="1400" kern="100" dirty="0">
                <a:effectLst/>
                <a:latin typeface="Baskerville Old Face" panose="02020602080505020303" pitchFamily="18" charset="0"/>
                <a:ea typeface="Calibri" panose="020F0502020204030204" pitchFamily="34" charset="0"/>
                <a:cs typeface="Times New Roman" panose="02020603050405020304" pitchFamily="18" charset="0"/>
              </a:rPr>
              <a:t> Discipline: A subcategory of the sport. </a:t>
            </a:r>
            <a:br>
              <a:rPr lang="en-IN" sz="1400" kern="100" dirty="0">
                <a:effectLst/>
                <a:latin typeface="Calibri" panose="020F0502020204030204" pitchFamily="34" charset="0"/>
                <a:ea typeface="Calibri" panose="020F0502020204030204" pitchFamily="34" charset="0"/>
                <a:cs typeface="Times New Roman" panose="02020603050405020304" pitchFamily="18" charset="0"/>
              </a:rPr>
            </a:b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IN" sz="1400" kern="100" dirty="0">
                <a:effectLst/>
                <a:latin typeface="Baskerville Old Face" panose="02020602080505020303" pitchFamily="18" charset="0"/>
                <a:ea typeface="Calibri" panose="020F0502020204030204" pitchFamily="34" charset="0"/>
                <a:cs typeface="Times New Roman" panose="02020603050405020304" pitchFamily="18" charset="0"/>
              </a:rPr>
              <a:t> Event: The specific event within a discipline. </a:t>
            </a:r>
            <a:br>
              <a:rPr lang="en-IN" sz="1400" kern="100" dirty="0">
                <a:effectLst/>
                <a:latin typeface="Calibri" panose="020F0502020204030204" pitchFamily="34" charset="0"/>
                <a:ea typeface="Calibri" panose="020F0502020204030204" pitchFamily="34" charset="0"/>
                <a:cs typeface="Times New Roman" panose="02020603050405020304" pitchFamily="18" charset="0"/>
              </a:rPr>
            </a:b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IN" sz="1400" kern="100" dirty="0">
                <a:effectLst/>
                <a:latin typeface="Baskerville Old Face" panose="02020602080505020303" pitchFamily="18" charset="0"/>
                <a:ea typeface="Calibri" panose="020F0502020204030204" pitchFamily="34" charset="0"/>
                <a:cs typeface="Times New Roman" panose="02020603050405020304" pitchFamily="18" charset="0"/>
              </a:rPr>
              <a:t> Athlete: The name of the athlete who participated. </a:t>
            </a:r>
            <a:br>
              <a:rPr lang="en-IN" sz="1400" kern="100" dirty="0">
                <a:effectLst/>
                <a:latin typeface="Calibri" panose="020F0502020204030204" pitchFamily="34" charset="0"/>
                <a:ea typeface="Calibri" panose="020F0502020204030204" pitchFamily="34" charset="0"/>
                <a:cs typeface="Times New Roman" panose="02020603050405020304" pitchFamily="18" charset="0"/>
              </a:rPr>
            </a:b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IN" sz="1400" kern="100" dirty="0">
                <a:effectLst/>
                <a:latin typeface="Baskerville Old Face" panose="02020602080505020303" pitchFamily="18" charset="0"/>
                <a:ea typeface="Calibri" panose="020F0502020204030204" pitchFamily="34" charset="0"/>
                <a:cs typeface="Times New Roman" panose="02020603050405020304" pitchFamily="18" charset="0"/>
              </a:rPr>
              <a:t> Gender: The gender of the athlete. </a:t>
            </a:r>
            <a:br>
              <a:rPr lang="en-IN" sz="1400" kern="100" dirty="0">
                <a:effectLst/>
                <a:latin typeface="Calibri" panose="020F0502020204030204" pitchFamily="34" charset="0"/>
                <a:ea typeface="Calibri" panose="020F0502020204030204" pitchFamily="34" charset="0"/>
                <a:cs typeface="Times New Roman" panose="02020603050405020304" pitchFamily="18" charset="0"/>
              </a:rPr>
            </a:b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IN" sz="1400" kern="100" dirty="0">
                <a:effectLst/>
                <a:latin typeface="Baskerville Old Face" panose="02020602080505020303" pitchFamily="18" charset="0"/>
                <a:ea typeface="Calibri" panose="020F0502020204030204" pitchFamily="34" charset="0"/>
                <a:cs typeface="Times New Roman" panose="02020603050405020304" pitchFamily="18" charset="0"/>
              </a:rPr>
              <a:t> </a:t>
            </a:r>
            <a:r>
              <a:rPr lang="en-IN" sz="1400" kern="100" dirty="0" err="1">
                <a:effectLst/>
                <a:latin typeface="Baskerville Old Face" panose="02020602080505020303" pitchFamily="18" charset="0"/>
                <a:ea typeface="Calibri" panose="020F0502020204030204" pitchFamily="34" charset="0"/>
                <a:cs typeface="Times New Roman" panose="02020603050405020304" pitchFamily="18" charset="0"/>
              </a:rPr>
              <a:t>Country_Code</a:t>
            </a:r>
            <a:r>
              <a:rPr lang="en-IN" sz="1400" kern="100" dirty="0">
                <a:effectLst/>
                <a:latin typeface="Baskerville Old Face" panose="02020602080505020303" pitchFamily="18" charset="0"/>
                <a:ea typeface="Calibri" panose="020F0502020204030204" pitchFamily="34" charset="0"/>
                <a:cs typeface="Times New Roman" panose="02020603050405020304" pitchFamily="18" charset="0"/>
              </a:rPr>
              <a:t>:  The country code (abbreviation). </a:t>
            </a:r>
            <a:br>
              <a:rPr lang="en-IN" sz="1400" kern="100" dirty="0">
                <a:effectLst/>
                <a:latin typeface="Calibri" panose="020F0502020204030204" pitchFamily="34" charset="0"/>
                <a:ea typeface="Calibri" panose="020F0502020204030204" pitchFamily="34" charset="0"/>
                <a:cs typeface="Times New Roman" panose="02020603050405020304" pitchFamily="18" charset="0"/>
              </a:rPr>
            </a:b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IN" sz="1400" kern="100" dirty="0">
                <a:effectLst/>
                <a:latin typeface="Baskerville Old Face" panose="02020602080505020303" pitchFamily="18" charset="0"/>
                <a:ea typeface="Calibri" panose="020F0502020204030204" pitchFamily="34" charset="0"/>
                <a:cs typeface="Times New Roman" panose="02020603050405020304" pitchFamily="18" charset="0"/>
              </a:rPr>
              <a:t> Country: The full name of the country. </a:t>
            </a:r>
            <a:br>
              <a:rPr lang="en-IN" sz="1400" kern="100" dirty="0">
                <a:effectLst/>
                <a:latin typeface="Calibri" panose="020F0502020204030204" pitchFamily="34" charset="0"/>
                <a:ea typeface="Calibri" panose="020F0502020204030204" pitchFamily="34" charset="0"/>
                <a:cs typeface="Times New Roman" panose="02020603050405020304" pitchFamily="18" charset="0"/>
              </a:rPr>
            </a:b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IN" sz="1400" kern="100" dirty="0">
                <a:effectLst/>
                <a:latin typeface="Baskerville Old Face" panose="02020602080505020303" pitchFamily="18" charset="0"/>
                <a:ea typeface="Calibri" panose="020F0502020204030204" pitchFamily="34" charset="0"/>
                <a:cs typeface="Times New Roman" panose="02020603050405020304" pitchFamily="18" charset="0"/>
              </a:rPr>
              <a:t> </a:t>
            </a:r>
            <a:r>
              <a:rPr lang="en-IN" sz="1400" kern="100" dirty="0" err="1">
                <a:effectLst/>
                <a:latin typeface="Baskerville Old Face" panose="02020602080505020303" pitchFamily="18" charset="0"/>
                <a:ea typeface="Calibri" panose="020F0502020204030204" pitchFamily="34" charset="0"/>
                <a:cs typeface="Times New Roman" panose="02020603050405020304" pitchFamily="18" charset="0"/>
              </a:rPr>
              <a:t>Event_gender</a:t>
            </a:r>
            <a:r>
              <a:rPr lang="en-IN" sz="1400" kern="100" dirty="0">
                <a:effectLst/>
                <a:latin typeface="Baskerville Old Face" panose="02020602080505020303" pitchFamily="18" charset="0"/>
                <a:ea typeface="Calibri" panose="020F0502020204030204" pitchFamily="34" charset="0"/>
                <a:cs typeface="Times New Roman" panose="02020603050405020304" pitchFamily="18" charset="0"/>
              </a:rPr>
              <a:t>:   The gender category of the event. </a:t>
            </a:r>
            <a:br>
              <a:rPr lang="en-IN" sz="1400" kern="100" dirty="0">
                <a:effectLst/>
                <a:latin typeface="Calibri" panose="020F0502020204030204" pitchFamily="34" charset="0"/>
                <a:ea typeface="Calibri" panose="020F0502020204030204" pitchFamily="34" charset="0"/>
                <a:cs typeface="Times New Roman" panose="02020603050405020304" pitchFamily="18" charset="0"/>
              </a:rPr>
            </a:b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IN" sz="1400" kern="100" dirty="0">
                <a:effectLst/>
                <a:latin typeface="Baskerville Old Face" panose="02020602080505020303" pitchFamily="18" charset="0"/>
                <a:ea typeface="Calibri" panose="020F0502020204030204" pitchFamily="34" charset="0"/>
                <a:cs typeface="Times New Roman" panose="02020603050405020304" pitchFamily="18" charset="0"/>
              </a:rPr>
              <a:t> Medal: The medal won (Gold, Silver, Bronze)</a:t>
            </a:r>
            <a:br>
              <a:rPr lang="en-IN" sz="14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1400" dirty="0"/>
          </a:p>
        </p:txBody>
      </p:sp>
      <p:sp>
        <p:nvSpPr>
          <p:cNvPr id="7" name="Text Placeholder 6">
            <a:extLst>
              <a:ext uri="{FF2B5EF4-FFF2-40B4-BE49-F238E27FC236}">
                <a16:creationId xmlns:a16="http://schemas.microsoft.com/office/drawing/2014/main" id="{06FB9151-2C99-051A-5841-F73BA7300A6E}"/>
              </a:ext>
            </a:extLst>
          </p:cNvPr>
          <p:cNvSpPr>
            <a:spLocks noGrp="1"/>
          </p:cNvSpPr>
          <p:nvPr>
            <p:ph type="body" idx="1"/>
          </p:nvPr>
        </p:nvSpPr>
        <p:spPr>
          <a:xfrm flipV="1">
            <a:off x="758952" y="5938684"/>
            <a:ext cx="2980944" cy="226142"/>
          </a:xfrm>
        </p:spPr>
        <p:txBody>
          <a:bodyPr/>
          <a:lstStyle/>
          <a:p>
            <a:r>
              <a:rPr lang="en-US" dirty="0"/>
              <a:t> </a:t>
            </a:r>
          </a:p>
          <a:p>
            <a:endParaRPr lang="en-IN" dirty="0"/>
          </a:p>
        </p:txBody>
      </p:sp>
      <p:sp>
        <p:nvSpPr>
          <p:cNvPr id="9" name="Picture Placeholder 8">
            <a:extLst>
              <a:ext uri="{FF2B5EF4-FFF2-40B4-BE49-F238E27FC236}">
                <a16:creationId xmlns:a16="http://schemas.microsoft.com/office/drawing/2014/main" id="{16B3E1C5-F3C1-E8AA-65AA-C158612D72DE}"/>
              </a:ext>
            </a:extLst>
          </p:cNvPr>
          <p:cNvSpPr>
            <a:spLocks noGrp="1"/>
          </p:cNvSpPr>
          <p:nvPr>
            <p:ph type="pic" sz="quarter" idx="10"/>
          </p:nvPr>
        </p:nvSpPr>
        <p:spPr/>
      </p:sp>
      <p:pic>
        <p:nvPicPr>
          <p:cNvPr id="1028" name="Picture 4" descr="Image result for Olympic Rings HD">
            <a:extLst>
              <a:ext uri="{FF2B5EF4-FFF2-40B4-BE49-F238E27FC236}">
                <a16:creationId xmlns:a16="http://schemas.microsoft.com/office/drawing/2014/main" id="{7EF28A4D-2871-CD7F-9018-2DD7DAF6D3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1768" y="420624"/>
            <a:ext cx="5984465" cy="589788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26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E53B-CC73-D02B-5B96-FC51BDB33CB9}"/>
              </a:ext>
            </a:extLst>
          </p:cNvPr>
          <p:cNvSpPr>
            <a:spLocks noGrp="1"/>
          </p:cNvSpPr>
          <p:nvPr>
            <p:ph type="title"/>
          </p:nvPr>
        </p:nvSpPr>
        <p:spPr/>
        <p:txBody>
          <a:bodyPr/>
          <a:lstStyle/>
          <a:p>
            <a:pPr algn="l"/>
            <a:r>
              <a:rPr lang="en-IN" sz="5400" kern="100" dirty="0">
                <a:effectLst/>
                <a:latin typeface="Baskerville Old Face" panose="02020602080505020303" pitchFamily="18" charset="0"/>
                <a:ea typeface="Calibri" panose="020F0502020204030204" pitchFamily="34" charset="0"/>
                <a:cs typeface="Times New Roman" panose="02020603050405020304" pitchFamily="18" charset="0"/>
              </a:rPr>
              <a:t>1.2 Objective of the project</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Slide Number Placeholder 2">
            <a:extLst>
              <a:ext uri="{FF2B5EF4-FFF2-40B4-BE49-F238E27FC236}">
                <a16:creationId xmlns:a16="http://schemas.microsoft.com/office/drawing/2014/main" id="{AFA5C130-8356-1FD9-B387-192010A382C4}"/>
              </a:ext>
            </a:extLst>
          </p:cNvPr>
          <p:cNvSpPr>
            <a:spLocks noGrp="1"/>
          </p:cNvSpPr>
          <p:nvPr>
            <p:ph type="sldNum" sz="quarter" idx="12"/>
          </p:nvPr>
        </p:nvSpPr>
        <p:spPr/>
        <p:txBody>
          <a:bodyPr/>
          <a:lstStyle/>
          <a:p>
            <a:fld id="{8D0AFDD5-844D-364D-8AEC-50CF4D36D55D}" type="slidenum">
              <a:rPr lang="en-US" noProof="0" smtClean="0"/>
              <a:t>5</a:t>
            </a:fld>
            <a:endParaRPr lang="en-US" noProof="0"/>
          </a:p>
        </p:txBody>
      </p:sp>
      <p:sp>
        <p:nvSpPr>
          <p:cNvPr id="4" name="Footer Placeholder 3">
            <a:extLst>
              <a:ext uri="{FF2B5EF4-FFF2-40B4-BE49-F238E27FC236}">
                <a16:creationId xmlns:a16="http://schemas.microsoft.com/office/drawing/2014/main" id="{09FDF672-F217-7650-E4C4-59BCA6B4550F}"/>
              </a:ext>
            </a:extLst>
          </p:cNvPr>
          <p:cNvSpPr>
            <a:spLocks noGrp="1"/>
          </p:cNvSpPr>
          <p:nvPr>
            <p:ph type="ftr" sz="quarter" idx="11"/>
          </p:nvPr>
        </p:nvSpPr>
        <p:spPr/>
        <p:txBody>
          <a:bodyPr/>
          <a:lstStyle/>
          <a:p>
            <a:r>
              <a:rPr lang="en-US" noProof="0" dirty="0"/>
              <a:t>Olympic data</a:t>
            </a:r>
          </a:p>
        </p:txBody>
      </p:sp>
      <p:sp>
        <p:nvSpPr>
          <p:cNvPr id="5" name="Date Placeholder 4">
            <a:extLst>
              <a:ext uri="{FF2B5EF4-FFF2-40B4-BE49-F238E27FC236}">
                <a16:creationId xmlns:a16="http://schemas.microsoft.com/office/drawing/2014/main" id="{E40D71BE-DC59-45B5-4DFF-B0B72F848F51}"/>
              </a:ext>
            </a:extLst>
          </p:cNvPr>
          <p:cNvSpPr>
            <a:spLocks noGrp="1"/>
          </p:cNvSpPr>
          <p:nvPr>
            <p:ph type="dt" sz="half" idx="10"/>
          </p:nvPr>
        </p:nvSpPr>
        <p:spPr/>
        <p:txBody>
          <a:bodyPr/>
          <a:lstStyle/>
          <a:p>
            <a:r>
              <a:rPr lang="en-US" noProof="0" dirty="0"/>
              <a:t>2025</a:t>
            </a:r>
          </a:p>
        </p:txBody>
      </p:sp>
      <p:sp>
        <p:nvSpPr>
          <p:cNvPr id="6" name="TextBox 5">
            <a:extLst>
              <a:ext uri="{FF2B5EF4-FFF2-40B4-BE49-F238E27FC236}">
                <a16:creationId xmlns:a16="http://schemas.microsoft.com/office/drawing/2014/main" id="{1447CFBF-B152-D572-EB3F-D1758A5178BB}"/>
              </a:ext>
            </a:extLst>
          </p:cNvPr>
          <p:cNvSpPr txBox="1"/>
          <p:nvPr/>
        </p:nvSpPr>
        <p:spPr>
          <a:xfrm>
            <a:off x="1203960" y="1759976"/>
            <a:ext cx="8294001" cy="4526239"/>
          </a:xfrm>
          <a:prstGeom prst="rect">
            <a:avLst/>
          </a:prstGeom>
          <a:noFill/>
        </p:spPr>
        <p:txBody>
          <a:bodyPr wrap="square" rtlCol="0">
            <a:spAutoFit/>
          </a:bodyPr>
          <a:lstStyle/>
          <a:p>
            <a:pPr marL="0" marR="0" algn="just">
              <a:lnSpc>
                <a:spcPct val="107000"/>
              </a:lnSpc>
              <a:spcAft>
                <a:spcPts val="800"/>
              </a:spcAft>
              <a:buNone/>
            </a:pPr>
            <a:r>
              <a:rPr lang="en-IN" sz="2400" kern="100" dirty="0">
                <a:effectLst/>
                <a:latin typeface="Baskerville Old Face" panose="02020602080505020303" pitchFamily="18" charset="0"/>
                <a:ea typeface="Calibri" panose="020F0502020204030204" pitchFamily="34" charset="0"/>
                <a:cs typeface="Times New Roman" panose="02020603050405020304" pitchFamily="18" charset="0"/>
              </a:rPr>
              <a:t>To analyse historical Olympic data to uncover key trends, patterns, and insights related to athlete participation, country performance, and medal distribution. This project aims to:</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IN" sz="2400" kern="100" dirty="0">
                <a:effectLst/>
                <a:latin typeface="Segoe UI Emoji" panose="020B0502040204020203" pitchFamily="34" charset="0"/>
                <a:ea typeface="Calibri" panose="020F0502020204030204" pitchFamily="34" charset="0"/>
                <a:cs typeface="Segoe UI Emoji" panose="020B0502040204020203" pitchFamily="34" charset="0"/>
              </a:rPr>
              <a:t>✅</a:t>
            </a:r>
            <a:r>
              <a:rPr lang="en-IN" sz="2400" kern="100" dirty="0">
                <a:effectLst/>
                <a:latin typeface="Baskerville Old Face" panose="02020602080505020303" pitchFamily="18" charset="0"/>
                <a:ea typeface="Calibri" panose="020F0502020204030204" pitchFamily="34" charset="0"/>
                <a:cs typeface="Times New Roman" panose="02020603050405020304" pitchFamily="18" charset="0"/>
              </a:rPr>
              <a:t> Identify trends in athlete participation across different Olympic games.</a:t>
            </a:r>
            <a:br>
              <a:rPr lang="en-IN" sz="2400" kern="100" dirty="0">
                <a:effectLst/>
                <a:latin typeface="Baskerville Old Face" panose="02020602080505020303" pitchFamily="18" charset="0"/>
                <a:ea typeface="Calibri" panose="020F0502020204030204" pitchFamily="34" charset="0"/>
                <a:cs typeface="Times New Roman" panose="02020603050405020304" pitchFamily="18" charset="0"/>
              </a:rPr>
            </a:br>
            <a:r>
              <a:rPr lang="en-IN" sz="2400" kern="100" dirty="0">
                <a:effectLst/>
                <a:latin typeface="Segoe UI Emoji" panose="020B0502040204020203" pitchFamily="34" charset="0"/>
                <a:ea typeface="Calibri" panose="020F0502020204030204" pitchFamily="34" charset="0"/>
                <a:cs typeface="Segoe UI Emoji" panose="020B0502040204020203" pitchFamily="34" charset="0"/>
              </a:rPr>
              <a:t>✅</a:t>
            </a:r>
            <a:r>
              <a:rPr lang="en-IN" sz="2400" kern="100" dirty="0">
                <a:effectLst/>
                <a:latin typeface="Baskerville Old Face" panose="02020602080505020303" pitchFamily="18" charset="0"/>
                <a:ea typeface="Calibri" panose="020F0502020204030204" pitchFamily="34" charset="0"/>
                <a:cs typeface="Times New Roman" panose="02020603050405020304" pitchFamily="18" charset="0"/>
              </a:rPr>
              <a:t> Analyze country-wise medal performance and dominance in various sports.</a:t>
            </a:r>
            <a:br>
              <a:rPr lang="en-IN" sz="2400" kern="100" dirty="0">
                <a:effectLst/>
                <a:latin typeface="Baskerville Old Face" panose="02020602080505020303" pitchFamily="18" charset="0"/>
                <a:ea typeface="Calibri" panose="020F0502020204030204" pitchFamily="34" charset="0"/>
                <a:cs typeface="Times New Roman" panose="02020603050405020304" pitchFamily="18" charset="0"/>
              </a:rPr>
            </a:br>
            <a:r>
              <a:rPr lang="en-IN" sz="2400" kern="100" dirty="0">
                <a:effectLst/>
                <a:latin typeface="Segoe UI Emoji" panose="020B0502040204020203" pitchFamily="34" charset="0"/>
                <a:ea typeface="Calibri" panose="020F0502020204030204" pitchFamily="34" charset="0"/>
                <a:cs typeface="Segoe UI Emoji" panose="020B0502040204020203" pitchFamily="34" charset="0"/>
              </a:rPr>
              <a:t>✅</a:t>
            </a:r>
            <a:r>
              <a:rPr lang="en-IN" sz="2400" kern="100" dirty="0">
                <a:effectLst/>
                <a:latin typeface="Baskerville Old Face" panose="02020602080505020303" pitchFamily="18" charset="0"/>
                <a:ea typeface="Calibri" panose="020F0502020204030204" pitchFamily="34" charset="0"/>
                <a:cs typeface="Times New Roman" panose="02020603050405020304" pitchFamily="18" charset="0"/>
              </a:rPr>
              <a:t> Examine gender distribution and its evolution over time.</a:t>
            </a:r>
            <a:br>
              <a:rPr lang="en-IN" sz="2400" kern="100" dirty="0">
                <a:effectLst/>
                <a:latin typeface="Baskerville Old Face" panose="02020602080505020303" pitchFamily="18" charset="0"/>
                <a:ea typeface="Calibri" panose="020F0502020204030204" pitchFamily="34" charset="0"/>
                <a:cs typeface="Times New Roman" panose="02020603050405020304" pitchFamily="18" charset="0"/>
              </a:rPr>
            </a:br>
            <a:r>
              <a:rPr lang="en-IN" sz="2400" kern="100" dirty="0">
                <a:effectLst/>
                <a:latin typeface="Segoe UI Emoji" panose="020B0502040204020203" pitchFamily="34" charset="0"/>
                <a:ea typeface="Calibri" panose="020F0502020204030204" pitchFamily="34" charset="0"/>
                <a:cs typeface="Segoe UI Emoji" panose="020B0502040204020203" pitchFamily="34" charset="0"/>
              </a:rPr>
              <a:t>✅</a:t>
            </a:r>
            <a:r>
              <a:rPr lang="en-IN" sz="2400" kern="100" dirty="0">
                <a:effectLst/>
                <a:latin typeface="Baskerville Old Face" panose="02020602080505020303" pitchFamily="18" charset="0"/>
                <a:ea typeface="Calibri" panose="020F0502020204030204" pitchFamily="34" charset="0"/>
                <a:cs typeface="Times New Roman" panose="02020603050405020304" pitchFamily="18" charset="0"/>
              </a:rPr>
              <a:t> Assess the impact of hosting the Olympics on a country</a:t>
            </a:r>
            <a:r>
              <a:rPr lang="en-IN" sz="2400" kern="100" dirty="0">
                <a:effectLst/>
                <a:latin typeface="Baskerville Old Face" panose="02020602080505020303" pitchFamily="18" charset="0"/>
                <a:ea typeface="Calibri" panose="020F0502020204030204" pitchFamily="34" charset="0"/>
                <a:cs typeface="Baskerville Old Face" panose="02020602080505020303" pitchFamily="18" charset="0"/>
              </a:rPr>
              <a:t>’</a:t>
            </a:r>
            <a:r>
              <a:rPr lang="en-IN" sz="2400" kern="100" dirty="0">
                <a:effectLst/>
                <a:latin typeface="Baskerville Old Face" panose="02020602080505020303" pitchFamily="18" charset="0"/>
                <a:ea typeface="Calibri" panose="020F0502020204030204" pitchFamily="34" charset="0"/>
                <a:cs typeface="Times New Roman" panose="02020603050405020304" pitchFamily="18" charset="0"/>
              </a:rPr>
              <a:t>s performance.</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97043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F1B15-9CFC-268F-D9D7-90B445594B78}"/>
              </a:ext>
            </a:extLst>
          </p:cNvPr>
          <p:cNvSpPr>
            <a:spLocks noGrp="1"/>
          </p:cNvSpPr>
          <p:nvPr>
            <p:ph type="title"/>
          </p:nvPr>
        </p:nvSpPr>
        <p:spPr/>
        <p:txBody>
          <a:bodyPr/>
          <a:lstStyle/>
          <a:p>
            <a:r>
              <a:rPr lang="en-IN" sz="4800" kern="100" dirty="0">
                <a:effectLst/>
                <a:latin typeface="Baskerville Old Face" panose="02020602080505020303" pitchFamily="18" charset="0"/>
                <a:ea typeface="Calibri" panose="020F0502020204030204" pitchFamily="34" charset="0"/>
                <a:cs typeface="Times New Roman" panose="02020603050405020304" pitchFamily="18" charset="0"/>
              </a:rPr>
              <a:t>2.</a:t>
            </a:r>
            <a:r>
              <a:rPr lang="en-IN" sz="4800" b="1" kern="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4800" b="1" kern="100" dirty="0">
                <a:effectLst/>
                <a:latin typeface="Baskerville Old Face" panose="02020602080505020303" pitchFamily="18" charset="0"/>
                <a:ea typeface="Calibri" panose="020F0502020204030204" pitchFamily="34" charset="0"/>
                <a:cs typeface="Times New Roman" panose="02020603050405020304" pitchFamily="18" charset="0"/>
              </a:rPr>
              <a:t>Data Collection &amp; Preparation</a:t>
            </a:r>
            <a:br>
              <a:rPr lang="en-IN" sz="48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sz="16600" dirty="0"/>
          </a:p>
        </p:txBody>
      </p:sp>
      <p:sp>
        <p:nvSpPr>
          <p:cNvPr id="3" name="Content Placeholder 2">
            <a:extLst>
              <a:ext uri="{FF2B5EF4-FFF2-40B4-BE49-F238E27FC236}">
                <a16:creationId xmlns:a16="http://schemas.microsoft.com/office/drawing/2014/main" id="{A34DCA71-AA97-FC50-1BE3-95D4F743AA39}"/>
              </a:ext>
            </a:extLst>
          </p:cNvPr>
          <p:cNvSpPr>
            <a:spLocks noGrp="1"/>
          </p:cNvSpPr>
          <p:nvPr>
            <p:ph idx="1"/>
          </p:nvPr>
        </p:nvSpPr>
        <p:spPr/>
        <p:txBody>
          <a:bodyPr/>
          <a:lstStyle/>
          <a:p>
            <a:pPr marL="0" marR="0">
              <a:lnSpc>
                <a:spcPct val="107000"/>
              </a:lnSpc>
              <a:spcAft>
                <a:spcPts val="800"/>
              </a:spcAft>
              <a:buNone/>
            </a:pPr>
            <a:r>
              <a:rPr lang="en-IN" sz="3200" kern="100" dirty="0">
                <a:effectLst/>
                <a:latin typeface="Baskerville Old Face" panose="02020602080505020303" pitchFamily="18" charset="0"/>
                <a:ea typeface="Calibri" panose="020F0502020204030204" pitchFamily="34" charset="0"/>
                <a:cs typeface="Times New Roman" panose="02020603050405020304" pitchFamily="18" charset="0"/>
              </a:rPr>
              <a:t>2.1 Data Sources</a:t>
            </a:r>
            <a:endParaRPr lang="en-IN" sz="3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Aft>
                <a:spcPts val="800"/>
              </a:spcAft>
              <a:buNone/>
            </a:pPr>
            <a:r>
              <a:rPr lang="en-IN" sz="2000" kern="100" dirty="0">
                <a:effectLst/>
                <a:latin typeface="Baskerville Old Face" panose="02020602080505020303" pitchFamily="18" charset="0"/>
                <a:ea typeface="Calibri" panose="020F0502020204030204" pitchFamily="34" charset="0"/>
                <a:cs typeface="Times New Roman" panose="02020603050405020304" pitchFamily="18" charset="0"/>
              </a:rPr>
              <a:t>The dataset used for this analysis consists of historical Olympic records, including details about athletes, events, medal winners, and country-wise participation. The data was sourced from publicly available repositories.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IN" sz="3200" kern="100" dirty="0">
                <a:effectLst/>
                <a:latin typeface="Baskerville Old Face" panose="02020602080505020303" pitchFamily="18" charset="0"/>
                <a:ea typeface="Calibri" panose="020F0502020204030204" pitchFamily="34" charset="0"/>
                <a:cs typeface="Times New Roman" panose="02020603050405020304" pitchFamily="18" charset="0"/>
              </a:rPr>
              <a:t>2.2 Tools used </a:t>
            </a:r>
            <a:endParaRPr lang="en-IN" sz="3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buFont typeface="Symbol" panose="05050102010706020507" pitchFamily="18" charset="2"/>
              <a:buChar char=""/>
            </a:pPr>
            <a:r>
              <a:rPr lang="en-IN" sz="2000" kern="100" dirty="0">
                <a:effectLst/>
                <a:latin typeface="Baskerville Old Face" panose="02020602080505020303" pitchFamily="18" charset="0"/>
                <a:ea typeface="Calibri" panose="020F0502020204030204" pitchFamily="34" charset="0"/>
                <a:cs typeface="Times New Roman" panose="02020603050405020304" pitchFamily="18" charset="0"/>
              </a:rPr>
              <a:t>SQL for data cleaning and analysing the data. </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Font typeface="Symbol" panose="05050102010706020507" pitchFamily="18" charset="2"/>
              <a:buChar char=""/>
            </a:pPr>
            <a:r>
              <a:rPr lang="en-IN" sz="2000" kern="100" dirty="0">
                <a:effectLst/>
                <a:latin typeface="Baskerville Old Face" panose="02020602080505020303" pitchFamily="18" charset="0"/>
                <a:ea typeface="Calibri" panose="020F0502020204030204" pitchFamily="34" charset="0"/>
                <a:cs typeface="Times New Roman" panose="02020603050405020304" pitchFamily="18" charset="0"/>
              </a:rPr>
              <a:t>Tableau for visualisation and exploratory data analysis.</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Slide Number Placeholder 3">
            <a:extLst>
              <a:ext uri="{FF2B5EF4-FFF2-40B4-BE49-F238E27FC236}">
                <a16:creationId xmlns:a16="http://schemas.microsoft.com/office/drawing/2014/main" id="{2DF82A64-C5D5-04FC-D4B6-80AEBD148FEE}"/>
              </a:ext>
            </a:extLst>
          </p:cNvPr>
          <p:cNvSpPr>
            <a:spLocks noGrp="1"/>
          </p:cNvSpPr>
          <p:nvPr>
            <p:ph type="sldNum" sz="quarter" idx="12"/>
          </p:nvPr>
        </p:nvSpPr>
        <p:spPr/>
        <p:txBody>
          <a:bodyPr/>
          <a:lstStyle/>
          <a:p>
            <a:fld id="{8D0AFDD5-844D-364D-8AEC-50CF4D36D55D}" type="slidenum">
              <a:rPr lang="en-US" noProof="0" smtClean="0"/>
              <a:t>6</a:t>
            </a:fld>
            <a:endParaRPr lang="en-US" noProof="0"/>
          </a:p>
        </p:txBody>
      </p:sp>
      <p:sp>
        <p:nvSpPr>
          <p:cNvPr id="5" name="Footer Placeholder 4">
            <a:extLst>
              <a:ext uri="{FF2B5EF4-FFF2-40B4-BE49-F238E27FC236}">
                <a16:creationId xmlns:a16="http://schemas.microsoft.com/office/drawing/2014/main" id="{62CEDB24-8D0E-F811-2584-626837C7518E}"/>
              </a:ext>
            </a:extLst>
          </p:cNvPr>
          <p:cNvSpPr>
            <a:spLocks noGrp="1"/>
          </p:cNvSpPr>
          <p:nvPr>
            <p:ph type="ftr" sz="quarter" idx="11"/>
          </p:nvPr>
        </p:nvSpPr>
        <p:spPr>
          <a:xfrm>
            <a:off x="5364480" y="6528618"/>
            <a:ext cx="1463040" cy="119173"/>
          </a:xfrm>
        </p:spPr>
        <p:txBody>
          <a:bodyPr/>
          <a:lstStyle/>
          <a:p>
            <a:r>
              <a:rPr lang="en-US" noProof="0" dirty="0"/>
              <a:t>Olympic data</a:t>
            </a:r>
          </a:p>
          <a:p>
            <a:endParaRPr lang="en-US" noProof="0" dirty="0"/>
          </a:p>
        </p:txBody>
      </p:sp>
      <p:sp>
        <p:nvSpPr>
          <p:cNvPr id="6" name="Date Placeholder 5">
            <a:extLst>
              <a:ext uri="{FF2B5EF4-FFF2-40B4-BE49-F238E27FC236}">
                <a16:creationId xmlns:a16="http://schemas.microsoft.com/office/drawing/2014/main" id="{B2DFE3EC-452C-57D6-4ADE-F9C107F3150D}"/>
              </a:ext>
            </a:extLst>
          </p:cNvPr>
          <p:cNvSpPr>
            <a:spLocks noGrp="1"/>
          </p:cNvSpPr>
          <p:nvPr>
            <p:ph type="dt" sz="half" idx="10"/>
          </p:nvPr>
        </p:nvSpPr>
        <p:spPr/>
        <p:txBody>
          <a:bodyPr/>
          <a:lstStyle/>
          <a:p>
            <a:r>
              <a:rPr lang="en-US" noProof="0" dirty="0"/>
              <a:t>2025</a:t>
            </a:r>
          </a:p>
        </p:txBody>
      </p:sp>
    </p:spTree>
    <p:extLst>
      <p:ext uri="{BB962C8B-B14F-4D97-AF65-F5344CB8AC3E}">
        <p14:creationId xmlns:p14="http://schemas.microsoft.com/office/powerpoint/2010/main" val="2206891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4EC9D-E1F2-3343-BB18-521B576153D5}"/>
              </a:ext>
            </a:extLst>
          </p:cNvPr>
          <p:cNvSpPr>
            <a:spLocks noGrp="1"/>
          </p:cNvSpPr>
          <p:nvPr>
            <p:ph type="title"/>
          </p:nvPr>
        </p:nvSpPr>
        <p:spPr/>
        <p:txBody>
          <a:bodyPr/>
          <a:lstStyle/>
          <a:p>
            <a:pPr marL="0" marR="0" algn="l">
              <a:lnSpc>
                <a:spcPct val="107000"/>
              </a:lnSpc>
              <a:spcAft>
                <a:spcPts val="800"/>
              </a:spcAft>
            </a:pPr>
            <a:r>
              <a:rPr lang="en-IN" sz="4000" kern="100" dirty="0">
                <a:effectLst/>
                <a:latin typeface="Baskerville Old Face" panose="02020602080505020303" pitchFamily="18" charset="0"/>
                <a:ea typeface="Calibri" panose="020F0502020204030204" pitchFamily="34" charset="0"/>
                <a:cs typeface="Times New Roman" panose="02020603050405020304" pitchFamily="18" charset="0"/>
              </a:rPr>
              <a:t>2.3 Data Cleaning &amp; Preprocessing</a:t>
            </a:r>
            <a:br>
              <a:rPr lang="en-IN" sz="5400" kern="100" dirty="0">
                <a:effectLst/>
                <a:latin typeface="Calibri" panose="020F0502020204030204" pitchFamily="34" charset="0"/>
                <a:ea typeface="Calibri" panose="020F0502020204030204" pitchFamily="34" charset="0"/>
                <a:cs typeface="Times New Roman" panose="02020603050405020304" pitchFamily="18" charset="0"/>
              </a:rPr>
            </a:br>
            <a:r>
              <a:rPr lang="en-IN" sz="2400" kern="100" dirty="0">
                <a:effectLst/>
                <a:latin typeface="Baskerville Old Face" panose="02020602080505020303" pitchFamily="18" charset="0"/>
                <a:ea typeface="Calibri" panose="020F0502020204030204" pitchFamily="34" charset="0"/>
                <a:cs typeface="Times New Roman" panose="02020603050405020304" pitchFamily="18" charset="0"/>
              </a:rPr>
              <a:t>Before performing any analysis, the data was cleaned by:</a:t>
            </a:r>
            <a:br>
              <a:rPr lang="en-IN" sz="24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Slide Number Placeholder 2">
            <a:extLst>
              <a:ext uri="{FF2B5EF4-FFF2-40B4-BE49-F238E27FC236}">
                <a16:creationId xmlns:a16="http://schemas.microsoft.com/office/drawing/2014/main" id="{7A429489-8EF4-70B8-AD4C-F475B91D2AA4}"/>
              </a:ext>
            </a:extLst>
          </p:cNvPr>
          <p:cNvSpPr>
            <a:spLocks noGrp="1"/>
          </p:cNvSpPr>
          <p:nvPr>
            <p:ph type="sldNum" sz="quarter" idx="12"/>
          </p:nvPr>
        </p:nvSpPr>
        <p:spPr/>
        <p:txBody>
          <a:bodyPr/>
          <a:lstStyle/>
          <a:p>
            <a:fld id="{8D0AFDD5-844D-364D-8AEC-50CF4D36D55D}" type="slidenum">
              <a:rPr lang="en-US" noProof="0" smtClean="0"/>
              <a:t>7</a:t>
            </a:fld>
            <a:endParaRPr lang="en-US" noProof="0"/>
          </a:p>
        </p:txBody>
      </p:sp>
      <p:sp>
        <p:nvSpPr>
          <p:cNvPr id="4" name="Footer Placeholder 3">
            <a:extLst>
              <a:ext uri="{FF2B5EF4-FFF2-40B4-BE49-F238E27FC236}">
                <a16:creationId xmlns:a16="http://schemas.microsoft.com/office/drawing/2014/main" id="{D6C081FD-7F1D-72F4-C7AB-AECC9084A4EF}"/>
              </a:ext>
            </a:extLst>
          </p:cNvPr>
          <p:cNvSpPr>
            <a:spLocks noGrp="1"/>
          </p:cNvSpPr>
          <p:nvPr>
            <p:ph type="ftr" sz="quarter" idx="11"/>
          </p:nvPr>
        </p:nvSpPr>
        <p:spPr>
          <a:xfrm>
            <a:off x="5364480" y="6528618"/>
            <a:ext cx="1463040" cy="119173"/>
          </a:xfrm>
        </p:spPr>
        <p:txBody>
          <a:bodyPr/>
          <a:lstStyle/>
          <a:p>
            <a:r>
              <a:rPr lang="en-US" noProof="0" dirty="0"/>
              <a:t>Olympic data</a:t>
            </a:r>
          </a:p>
          <a:p>
            <a:endParaRPr lang="en-US" noProof="0" dirty="0"/>
          </a:p>
        </p:txBody>
      </p:sp>
      <p:sp>
        <p:nvSpPr>
          <p:cNvPr id="5" name="Date Placeholder 4">
            <a:extLst>
              <a:ext uri="{FF2B5EF4-FFF2-40B4-BE49-F238E27FC236}">
                <a16:creationId xmlns:a16="http://schemas.microsoft.com/office/drawing/2014/main" id="{AAAE1E90-4669-7EBB-C7F1-DDA970CB970C}"/>
              </a:ext>
            </a:extLst>
          </p:cNvPr>
          <p:cNvSpPr>
            <a:spLocks noGrp="1"/>
          </p:cNvSpPr>
          <p:nvPr>
            <p:ph type="dt" sz="half" idx="10"/>
          </p:nvPr>
        </p:nvSpPr>
        <p:spPr/>
        <p:txBody>
          <a:bodyPr/>
          <a:lstStyle/>
          <a:p>
            <a:r>
              <a:rPr lang="en-US" noProof="0" dirty="0"/>
              <a:t>2025</a:t>
            </a:r>
          </a:p>
        </p:txBody>
      </p:sp>
      <p:sp>
        <p:nvSpPr>
          <p:cNvPr id="6" name="TextBox 5">
            <a:extLst>
              <a:ext uri="{FF2B5EF4-FFF2-40B4-BE49-F238E27FC236}">
                <a16:creationId xmlns:a16="http://schemas.microsoft.com/office/drawing/2014/main" id="{426018BB-55A0-304C-C27B-FD25FDFAAF54}"/>
              </a:ext>
            </a:extLst>
          </p:cNvPr>
          <p:cNvSpPr txBox="1"/>
          <p:nvPr/>
        </p:nvSpPr>
        <p:spPr>
          <a:xfrm>
            <a:off x="838200" y="1762775"/>
            <a:ext cx="9642987" cy="4278479"/>
          </a:xfrm>
          <a:prstGeom prst="rect">
            <a:avLst/>
          </a:prstGeom>
          <a:noFill/>
        </p:spPr>
        <p:txBody>
          <a:bodyPr wrap="square" rtlCol="0">
            <a:spAutoFit/>
          </a:bodyPr>
          <a:lstStyle/>
          <a:p>
            <a:pPr marL="342900" marR="0" lvl="0" indent="-342900">
              <a:lnSpc>
                <a:spcPct val="107000"/>
              </a:lnSpc>
              <a:spcAft>
                <a:spcPts val="800"/>
              </a:spcAft>
              <a:buSzPts val="1000"/>
              <a:buFont typeface="Symbol" panose="05050102010706020507" pitchFamily="18" charset="2"/>
              <a:buChar char=""/>
              <a:tabLst>
                <a:tab pos="457200" algn="l"/>
              </a:tabLst>
            </a:pPr>
            <a:r>
              <a:rPr lang="en-IN" sz="2000" kern="100" dirty="0">
                <a:effectLst/>
                <a:latin typeface="Baskerville Old Face" panose="02020602080505020303" pitchFamily="18" charset="0"/>
                <a:ea typeface="Calibri" panose="020F0502020204030204" pitchFamily="34" charset="0"/>
                <a:cs typeface="Times New Roman" panose="02020603050405020304" pitchFamily="18" charset="0"/>
              </a:rPr>
              <a:t>Handling missing values</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Aft>
                <a:spcPts val="800"/>
              </a:spcAft>
              <a:buNone/>
            </a:pPr>
            <a:r>
              <a:rPr lang="en-IN" sz="1200" b="1"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delete from  olympic_data</a:t>
            </a:r>
            <a:endParaRPr lang="en-IN" sz="1200" b="1"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Aft>
                <a:spcPts val="800"/>
              </a:spcAft>
              <a:buNone/>
            </a:pPr>
            <a:r>
              <a:rPr lang="en-IN" sz="1200" b="1"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where city is null</a:t>
            </a:r>
            <a:endParaRPr lang="en-IN" sz="1200" b="1"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Aft>
                <a:spcPts val="800"/>
              </a:spcAft>
              <a:buNone/>
            </a:pPr>
            <a:r>
              <a:rPr lang="en-IN" sz="1200" b="1"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or year is null</a:t>
            </a:r>
            <a:endParaRPr lang="en-IN" sz="1200" b="1"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Aft>
                <a:spcPts val="800"/>
              </a:spcAft>
              <a:buNone/>
            </a:pPr>
            <a:r>
              <a:rPr lang="en-IN" sz="1200" b="1"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or sport is null</a:t>
            </a:r>
            <a:endParaRPr lang="en-IN" sz="1200" b="1"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Aft>
                <a:spcPts val="800"/>
              </a:spcAft>
              <a:buNone/>
            </a:pPr>
            <a:r>
              <a:rPr lang="en-IN" sz="1200" b="1"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or discipline is null</a:t>
            </a:r>
            <a:endParaRPr lang="en-IN" sz="1200" b="1"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Aft>
                <a:spcPts val="800"/>
              </a:spcAft>
              <a:buNone/>
            </a:pPr>
            <a:r>
              <a:rPr lang="en-IN" sz="1200" b="1"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or event is null</a:t>
            </a:r>
            <a:endParaRPr lang="en-IN" sz="1200" b="1"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Aft>
                <a:spcPts val="800"/>
              </a:spcAft>
              <a:buNone/>
            </a:pPr>
            <a:r>
              <a:rPr lang="en-IN" sz="1200" b="1"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or athlete is null</a:t>
            </a:r>
            <a:endParaRPr lang="en-IN" sz="1200" b="1"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Aft>
                <a:spcPts val="800"/>
              </a:spcAft>
              <a:buNone/>
            </a:pPr>
            <a:r>
              <a:rPr lang="en-IN" sz="1200" b="1"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or gender is null</a:t>
            </a:r>
            <a:endParaRPr lang="en-IN" sz="1200" b="1"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Aft>
                <a:spcPts val="800"/>
              </a:spcAft>
              <a:buNone/>
            </a:pPr>
            <a:r>
              <a:rPr lang="en-IN" sz="1200" b="1"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or country_code is null </a:t>
            </a:r>
            <a:endParaRPr lang="en-IN" sz="1200" b="1"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Aft>
                <a:spcPts val="800"/>
              </a:spcAft>
              <a:buNone/>
            </a:pPr>
            <a:r>
              <a:rPr lang="en-IN" sz="1200" b="1"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or country is null</a:t>
            </a:r>
            <a:endParaRPr lang="en-IN" sz="1200" b="1"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Aft>
                <a:spcPts val="800"/>
              </a:spcAft>
              <a:buNone/>
            </a:pPr>
            <a:r>
              <a:rPr lang="en-IN" sz="1200" b="1"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or event_gender is null</a:t>
            </a:r>
            <a:endParaRPr lang="en-IN" sz="1200" b="1"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Aft>
                <a:spcPts val="800"/>
              </a:spcAft>
              <a:buNone/>
            </a:pPr>
            <a:r>
              <a:rPr lang="en-IN" sz="1200" b="1"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or medal is null;</a:t>
            </a:r>
            <a:endParaRPr lang="en-IN" sz="1200" b="1"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endParaRPr>
          </a:p>
          <a:p>
            <a:pPr>
              <a:buNone/>
            </a:pPr>
            <a:r>
              <a:rPr lang="en-IN" sz="1200" b="1" dirty="0">
                <a:effectLst/>
                <a:latin typeface="Baskerville Old Face" panose="02020602080505020303" pitchFamily="18" charset="0"/>
                <a:ea typeface="Calibri" panose="020F0502020204030204" pitchFamily="34" charset="0"/>
                <a:cs typeface="Times New Roman" panose="02020603050405020304" pitchFamily="18" charset="0"/>
              </a:rPr>
              <a:t>Result: </a:t>
            </a:r>
            <a:r>
              <a:rPr lang="en-IN" sz="1200" b="1" i="1" dirty="0">
                <a:effectLst/>
                <a:latin typeface="Book Antiqua" panose="02040602050305030304" pitchFamily="18" charset="0"/>
                <a:ea typeface="Calibri" panose="020F0502020204030204" pitchFamily="34" charset="0"/>
                <a:cs typeface="Times New Roman" panose="02020603050405020304" pitchFamily="18" charset="0"/>
              </a:rPr>
              <a:t>The above query will delete all the missing or null values from the dataset</a:t>
            </a:r>
            <a:endParaRPr lang="en-IN" sz="1400" b="1" dirty="0"/>
          </a:p>
        </p:txBody>
      </p:sp>
    </p:spTree>
    <p:extLst>
      <p:ext uri="{BB962C8B-B14F-4D97-AF65-F5344CB8AC3E}">
        <p14:creationId xmlns:p14="http://schemas.microsoft.com/office/powerpoint/2010/main" val="2659601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4D614-F807-2CAB-1883-A2111DA3BC0E}"/>
              </a:ext>
            </a:extLst>
          </p:cNvPr>
          <p:cNvSpPr>
            <a:spLocks noGrp="1"/>
          </p:cNvSpPr>
          <p:nvPr>
            <p:ph type="title"/>
          </p:nvPr>
        </p:nvSpPr>
        <p:spPr>
          <a:xfrm>
            <a:off x="1139952" y="512064"/>
            <a:ext cx="9912096" cy="3047213"/>
          </a:xfrm>
        </p:spPr>
        <p:txBody>
          <a:bodyPr/>
          <a:lstStyle/>
          <a:p>
            <a:pPr marL="285750" marR="0" lvl="0" indent="-285750" algn="l">
              <a:lnSpc>
                <a:spcPct val="107000"/>
              </a:lnSpc>
              <a:spcAft>
                <a:spcPts val="800"/>
              </a:spcAft>
              <a:buFont typeface="Arial" panose="020B0604020202020204" pitchFamily="34" charset="0"/>
              <a:buChar char="•"/>
              <a:tabLst>
                <a:tab pos="457200" algn="l"/>
              </a:tabLst>
            </a:pPr>
            <a:r>
              <a:rPr lang="en-IN" sz="1800" kern="100" dirty="0">
                <a:effectLst/>
                <a:latin typeface="Baskerville Old Face" panose="02020602080505020303" pitchFamily="18" charset="0"/>
                <a:ea typeface="Calibri" panose="020F0502020204030204" pitchFamily="34" charset="0"/>
                <a:cs typeface="Times New Roman" panose="02020603050405020304" pitchFamily="18" charset="0"/>
              </a:rPr>
              <a:t>Removing duplicate records</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r>
              <a:rPr lang="en-IN" sz="18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with cte as (</a:t>
            </a:r>
            <a:br>
              <a:rPr lang="en-IN" sz="1800"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rPr>
            </a:br>
            <a:r>
              <a:rPr lang="en-IN" sz="18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select  *, row_number() over(partition by athlete,event,medal) as rn</a:t>
            </a:r>
            <a:br>
              <a:rPr lang="en-IN" sz="1800"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rPr>
            </a:br>
            <a:r>
              <a:rPr lang="en-IN" sz="18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from olympic_data)</a:t>
            </a:r>
            <a:br>
              <a:rPr lang="en-IN" sz="1800"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rPr>
            </a:br>
            <a:r>
              <a:rPr lang="en-IN" sz="18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delete from olympic_data</a:t>
            </a:r>
            <a:br>
              <a:rPr lang="en-IN" sz="1800"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rPr>
            </a:br>
            <a:r>
              <a:rPr lang="en-IN" sz="18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where (athlete, event, medal) in (</a:t>
            </a:r>
            <a:br>
              <a:rPr lang="en-IN" sz="1800"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rPr>
            </a:br>
            <a:r>
              <a:rPr lang="en-IN" sz="18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select athlete, event, medal from cte where rn&gt;1);</a:t>
            </a:r>
            <a:br>
              <a:rPr lang="en-IN" sz="18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br>
            <a:br>
              <a:rPr lang="en-IN" sz="1800"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rPr>
            </a:br>
            <a:r>
              <a:rPr lang="en-IN" sz="1800" kern="100" dirty="0">
                <a:effectLst/>
                <a:latin typeface="Baskerville Old Face" panose="02020602080505020303" pitchFamily="18" charset="0"/>
                <a:ea typeface="Calibri" panose="020F0502020204030204" pitchFamily="34" charset="0"/>
                <a:cs typeface="Times New Roman" panose="02020603050405020304" pitchFamily="18" charset="0"/>
              </a:rPr>
              <a:t>Result: </a:t>
            </a:r>
            <a:r>
              <a:rPr lang="en-IN" sz="1800" i="1" kern="100" dirty="0">
                <a:effectLst/>
                <a:latin typeface="Book Antiqua" panose="02040602050305030304" pitchFamily="18" charset="0"/>
                <a:ea typeface="Calibri" panose="020F0502020204030204" pitchFamily="34" charset="0"/>
                <a:cs typeface="Times New Roman" panose="02020603050405020304" pitchFamily="18" charset="0"/>
              </a:rPr>
              <a:t>This will delete all duplicate rows from the dataset, and the dataset will be ready to </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r>
              <a:rPr lang="en-IN" sz="1800" i="1" kern="100" dirty="0">
                <a:effectLst/>
                <a:latin typeface="Book Antiqua" panose="02040602050305030304" pitchFamily="18" charset="0"/>
                <a:ea typeface="Calibri" panose="020F0502020204030204" pitchFamily="34" charset="0"/>
                <a:cs typeface="Times New Roman" panose="02020603050405020304" pitchFamily="18" charset="0"/>
              </a:rPr>
              <a:t>            analyse.</a:t>
            </a:r>
            <a:br>
              <a:rPr lang="en-IN" sz="1800" i="1" kern="100" dirty="0">
                <a:effectLst/>
                <a:latin typeface="Book Antiqua" panose="02040602050305030304" pitchFamily="18" charset="0"/>
                <a:ea typeface="Calibri" panose="020F0502020204030204" pitchFamily="34" charset="0"/>
                <a:cs typeface="Times New Roman" panose="02020603050405020304" pitchFamily="18" charset="0"/>
              </a:rPr>
            </a:br>
            <a:br>
              <a:rPr lang="en-IN" sz="1800" i="1" kern="100" dirty="0">
                <a:latin typeface="Book Antiqua" panose="02040602050305030304" pitchFamily="18" charset="0"/>
                <a:ea typeface="Calibri" panose="020F0502020204030204" pitchFamily="34" charset="0"/>
                <a:cs typeface="Times New Roman" panose="02020603050405020304" pitchFamily="18" charset="0"/>
              </a:rPr>
            </a:br>
            <a:r>
              <a:rPr lang="en-IN" sz="1800" kern="100" dirty="0">
                <a:effectLst/>
                <a:latin typeface="Baskerville Old Face" panose="02020602080505020303" pitchFamily="18" charset="0"/>
                <a:ea typeface="Calibri" panose="020F0502020204030204" pitchFamily="34" charset="0"/>
                <a:cs typeface="Times New Roman" panose="02020603050405020304" pitchFamily="18" charset="0"/>
              </a:rPr>
              <a:t>Converting data types for numerical analysis.</a:t>
            </a:r>
            <a:br>
              <a:rPr lang="en-IN" sz="1800" kern="100" dirty="0">
                <a:effectLst/>
                <a:latin typeface="Baskerville Old Face" panose="02020602080505020303" pitchFamily="18" charset="0"/>
                <a:ea typeface="Calibri" panose="020F0502020204030204" pitchFamily="34" charset="0"/>
                <a:cs typeface="Times New Roman" panose="02020603050405020304" pitchFamily="18" charset="0"/>
              </a:rPr>
            </a:b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r>
              <a:rPr lang="en-IN" sz="1800" kern="100" dirty="0">
                <a:effectLst/>
                <a:latin typeface="Baskerville Old Face" panose="02020602080505020303" pitchFamily="18" charset="0"/>
                <a:ea typeface="Calibri" panose="020F0502020204030204" pitchFamily="34" charset="0"/>
                <a:cs typeface="Times New Roman" panose="02020603050405020304" pitchFamily="18" charset="0"/>
              </a:rPr>
              <a:t>Query</a:t>
            </a:r>
            <a:r>
              <a:rPr lang="en-IN" sz="1800" i="1" kern="100" dirty="0">
                <a:effectLst/>
                <a:latin typeface="Book Antiqua" panose="02040602050305030304" pitchFamily="18" charset="0"/>
                <a:ea typeface="Calibri" panose="020F0502020204030204" pitchFamily="34" charset="0"/>
                <a:cs typeface="Times New Roman" panose="02020603050405020304" pitchFamily="18" charset="0"/>
              </a:rPr>
              <a:t>: </a:t>
            </a:r>
            <a:r>
              <a:rPr lang="en-IN" sz="1800" i="1" kern="100" dirty="0">
                <a:solidFill>
                  <a:srgbClr val="35898B"/>
                </a:solidFill>
                <a:effectLst/>
                <a:latin typeface="Book Antiqua" panose="02040602050305030304" pitchFamily="18" charset="0"/>
                <a:ea typeface="Calibri" panose="020F0502020204030204" pitchFamily="34" charset="0"/>
                <a:cs typeface="Times New Roman" panose="02020603050405020304" pitchFamily="18" charset="0"/>
              </a:rPr>
              <a:t>alter table Olympic_data modify year int;</a:t>
            </a:r>
            <a:br>
              <a:rPr lang="en-IN" sz="1800" kern="100" dirty="0">
                <a:solidFill>
                  <a:srgbClr val="35898B"/>
                </a:solidFill>
                <a:effectLst/>
                <a:latin typeface="Calibri" panose="020F0502020204030204" pitchFamily="34" charset="0"/>
                <a:ea typeface="Calibri" panose="020F0502020204030204" pitchFamily="34" charset="0"/>
                <a:cs typeface="Times New Roman" panose="02020603050405020304" pitchFamily="18" charset="0"/>
              </a:rPr>
            </a:br>
            <a:r>
              <a:rPr lang="en-IN" sz="1800" kern="100" dirty="0">
                <a:effectLst/>
                <a:latin typeface="Baskerville Old Face" panose="02020602080505020303" pitchFamily="18" charset="0"/>
                <a:ea typeface="Calibri" panose="020F0502020204030204" pitchFamily="34" charset="0"/>
                <a:cs typeface="Times New Roman" panose="02020603050405020304" pitchFamily="18" charset="0"/>
              </a:rPr>
              <a:t>Result: </a:t>
            </a:r>
            <a:r>
              <a:rPr lang="en-IN" sz="1800" i="1" kern="100" dirty="0">
                <a:effectLst/>
                <a:latin typeface="Book Antiqua" panose="02040602050305030304" pitchFamily="18" charset="0"/>
                <a:ea typeface="Calibri" panose="020F0502020204030204" pitchFamily="34" charset="0"/>
                <a:cs typeface="Times New Roman" panose="02020603050405020304" pitchFamily="18" charset="0"/>
              </a:rPr>
              <a:t>It will change the datatype of the column year in the dataset.</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r>
              <a:rPr lang="en-IN" sz="1800" kern="100" dirty="0">
                <a:effectLst/>
                <a:latin typeface="Baskerville Old Face" panose="02020602080505020303" pitchFamily="18" charset="0"/>
                <a:ea typeface="Calibri" panose="020F0502020204030204" pitchFamily="34" charset="0"/>
                <a:cs typeface="Times New Roman" panose="02020603050405020304" pitchFamily="18" charset="0"/>
              </a:rPr>
              <a:t> </a:t>
            </a:r>
            <a:endParaRPr lang="en-IN" dirty="0"/>
          </a:p>
        </p:txBody>
      </p:sp>
      <p:sp>
        <p:nvSpPr>
          <p:cNvPr id="3" name="Slide Number Placeholder 2">
            <a:extLst>
              <a:ext uri="{FF2B5EF4-FFF2-40B4-BE49-F238E27FC236}">
                <a16:creationId xmlns:a16="http://schemas.microsoft.com/office/drawing/2014/main" id="{700932E4-A694-8B26-A457-C4661B43ABE6}"/>
              </a:ext>
            </a:extLst>
          </p:cNvPr>
          <p:cNvSpPr>
            <a:spLocks noGrp="1"/>
          </p:cNvSpPr>
          <p:nvPr>
            <p:ph type="sldNum" sz="quarter" idx="12"/>
          </p:nvPr>
        </p:nvSpPr>
        <p:spPr/>
        <p:txBody>
          <a:bodyPr/>
          <a:lstStyle/>
          <a:p>
            <a:fld id="{8D0AFDD5-844D-364D-8AEC-50CF4D36D55D}" type="slidenum">
              <a:rPr lang="en-US" noProof="0" smtClean="0"/>
              <a:t>8</a:t>
            </a:fld>
            <a:endParaRPr lang="en-US" noProof="0"/>
          </a:p>
        </p:txBody>
      </p:sp>
      <p:sp>
        <p:nvSpPr>
          <p:cNvPr id="4" name="Footer Placeholder 3">
            <a:extLst>
              <a:ext uri="{FF2B5EF4-FFF2-40B4-BE49-F238E27FC236}">
                <a16:creationId xmlns:a16="http://schemas.microsoft.com/office/drawing/2014/main" id="{D8163589-9F24-24E8-1BA0-207307CBA2F5}"/>
              </a:ext>
            </a:extLst>
          </p:cNvPr>
          <p:cNvSpPr>
            <a:spLocks noGrp="1"/>
          </p:cNvSpPr>
          <p:nvPr>
            <p:ph type="ftr" sz="quarter" idx="11"/>
          </p:nvPr>
        </p:nvSpPr>
        <p:spPr>
          <a:xfrm>
            <a:off x="5364480" y="6538452"/>
            <a:ext cx="1463040" cy="109340"/>
          </a:xfrm>
        </p:spPr>
        <p:txBody>
          <a:bodyPr/>
          <a:lstStyle/>
          <a:p>
            <a:r>
              <a:rPr lang="en-US" noProof="0" dirty="0"/>
              <a:t>Olympic data</a:t>
            </a:r>
          </a:p>
          <a:p>
            <a:endParaRPr lang="en-US" noProof="0" dirty="0"/>
          </a:p>
        </p:txBody>
      </p:sp>
      <p:sp>
        <p:nvSpPr>
          <p:cNvPr id="5" name="Date Placeholder 4">
            <a:extLst>
              <a:ext uri="{FF2B5EF4-FFF2-40B4-BE49-F238E27FC236}">
                <a16:creationId xmlns:a16="http://schemas.microsoft.com/office/drawing/2014/main" id="{D929EAD8-59C0-BBA6-902D-42AF4D52BA72}"/>
              </a:ext>
            </a:extLst>
          </p:cNvPr>
          <p:cNvSpPr>
            <a:spLocks noGrp="1"/>
          </p:cNvSpPr>
          <p:nvPr>
            <p:ph type="dt" sz="half" idx="10"/>
          </p:nvPr>
        </p:nvSpPr>
        <p:spPr/>
        <p:txBody>
          <a:bodyPr/>
          <a:lstStyle/>
          <a:p>
            <a:r>
              <a:rPr lang="en-US" noProof="0" dirty="0"/>
              <a:t>2025</a:t>
            </a:r>
          </a:p>
        </p:txBody>
      </p:sp>
    </p:spTree>
    <p:extLst>
      <p:ext uri="{BB962C8B-B14F-4D97-AF65-F5344CB8AC3E}">
        <p14:creationId xmlns:p14="http://schemas.microsoft.com/office/powerpoint/2010/main" val="326324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52355-0261-487F-1143-697D308E3BFA}"/>
              </a:ext>
            </a:extLst>
          </p:cNvPr>
          <p:cNvSpPr>
            <a:spLocks noGrp="1"/>
          </p:cNvSpPr>
          <p:nvPr>
            <p:ph type="title"/>
          </p:nvPr>
        </p:nvSpPr>
        <p:spPr>
          <a:xfrm>
            <a:off x="255639" y="1671483"/>
            <a:ext cx="3982064" cy="3618271"/>
          </a:xfrm>
        </p:spPr>
        <p:txBody>
          <a:bodyPr/>
          <a:lstStyle/>
          <a:p>
            <a:r>
              <a:rPr lang="en-IN" dirty="0">
                <a:effectLst/>
                <a:latin typeface="Baskerville Old Face" panose="02020602080505020303" pitchFamily="18" charset="0"/>
                <a:ea typeface="Calibri" panose="020F0502020204030204" pitchFamily="34" charset="0"/>
                <a:cs typeface="Times New Roman" panose="02020603050405020304" pitchFamily="18" charset="0"/>
              </a:rPr>
              <a:t>Statistical Analysis &amp; Insights</a:t>
            </a:r>
            <a:endParaRPr lang="en-IN" sz="23900" dirty="0"/>
          </a:p>
        </p:txBody>
      </p:sp>
      <p:sp>
        <p:nvSpPr>
          <p:cNvPr id="3" name="Text Placeholder 2">
            <a:extLst>
              <a:ext uri="{FF2B5EF4-FFF2-40B4-BE49-F238E27FC236}">
                <a16:creationId xmlns:a16="http://schemas.microsoft.com/office/drawing/2014/main" id="{20FD3ABB-5B57-1F1D-227B-642F0378DD1C}"/>
              </a:ext>
            </a:extLst>
          </p:cNvPr>
          <p:cNvSpPr>
            <a:spLocks noGrp="1"/>
          </p:cNvSpPr>
          <p:nvPr>
            <p:ph type="body" idx="1"/>
          </p:nvPr>
        </p:nvSpPr>
        <p:spPr/>
        <p:txBody>
          <a:bodyPr/>
          <a:lstStyle/>
          <a:p>
            <a:r>
              <a:rPr lang="en-US" dirty="0"/>
              <a:t> </a:t>
            </a:r>
          </a:p>
          <a:p>
            <a:endParaRPr lang="en-IN" dirty="0"/>
          </a:p>
        </p:txBody>
      </p:sp>
      <p:pic>
        <p:nvPicPr>
          <p:cNvPr id="2050" name="Picture 2" descr="Analyze data, financial research analytics, data analysis, chart and ...">
            <a:extLst>
              <a:ext uri="{FF2B5EF4-FFF2-40B4-BE49-F238E27FC236}">
                <a16:creationId xmlns:a16="http://schemas.microsoft.com/office/drawing/2014/main" id="{1308892D-CC3D-FFAD-69A5-F38D5741A688}"/>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16667" r="16667"/>
          <a:stretch>
            <a:fillRect/>
          </a:stretch>
        </p:blipFill>
        <p:spPr bwMode="auto">
          <a:xfrm>
            <a:off x="5119755" y="420624"/>
            <a:ext cx="5897880" cy="58978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611529"/>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D9A46C-D3F3-4D45-B248-B831C6B5FC85}">
  <ds:schemaRefs>
    <ds:schemaRef ds:uri="http://purl.org/dc/dcmitype/"/>
    <ds:schemaRef ds:uri="http://schemas.microsoft.com/office/2006/documentManagement/types"/>
    <ds:schemaRef ds:uri="http://schemas.microsoft.com/office/infopath/2007/PartnerControls"/>
    <ds:schemaRef ds:uri="16c05727-aa75-4e4a-9b5f-8a80a1165891"/>
    <ds:schemaRef ds:uri="http://schemas.openxmlformats.org/package/2006/metadata/core-properties"/>
    <ds:schemaRef ds:uri="230e9df3-be65-4c73-a93b-d1236ebd677e"/>
    <ds:schemaRef ds:uri="http://www.w3.org/XML/1998/namespace"/>
    <ds:schemaRef ds:uri="http://schemas.microsoft.com/office/2006/metadata/properties"/>
    <ds:schemaRef ds:uri="http://schemas.microsoft.com/sharepoint/v3"/>
    <ds:schemaRef ds:uri="71af3243-3dd4-4a8d-8c0d-dd76da1f02a5"/>
    <ds:schemaRef ds:uri="http://purl.org/dc/terms/"/>
    <ds:schemaRef ds:uri="http://purl.org/dc/elements/1.1/"/>
  </ds:schemaRefs>
</ds:datastoreItem>
</file>

<file path=customXml/itemProps2.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3.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{DCEDD614-B98A-4428-9083-983EA81E3DDA}tf11429527_win32</Template>
  <TotalTime>1094</TotalTime>
  <Words>1900</Words>
  <Application>Microsoft Office PowerPoint</Application>
  <PresentationFormat>Widescreen</PresentationFormat>
  <Paragraphs>269</Paragraphs>
  <Slides>32</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32</vt:i4>
      </vt:variant>
    </vt:vector>
  </HeadingPairs>
  <TitlesOfParts>
    <vt:vector size="45" baseType="lpstr">
      <vt:lpstr>Arial</vt:lpstr>
      <vt:lpstr>Baskerville Old Face</vt:lpstr>
      <vt:lpstr>Book Antiqua</vt:lpstr>
      <vt:lpstr>Calibri</vt:lpstr>
      <vt:lpstr>Century Gothic</vt:lpstr>
      <vt:lpstr>DM Sans Medium</vt:lpstr>
      <vt:lpstr>Karla</vt:lpstr>
      <vt:lpstr>Segoe UI Emoji</vt:lpstr>
      <vt:lpstr>Symbol</vt:lpstr>
      <vt:lpstr>Times New Roman</vt:lpstr>
      <vt:lpstr>Univers Condensed Light</vt:lpstr>
      <vt:lpstr>Wingdings</vt:lpstr>
      <vt:lpstr>Office Theme</vt:lpstr>
      <vt:lpstr>Data analytics project</vt:lpstr>
      <vt:lpstr>Table of contents  </vt:lpstr>
      <vt:lpstr>Olympic data analysis </vt:lpstr>
      <vt:lpstr> We will use the dataset named Olympic data, which will contain the following columns for various types of analysis.   ● City: The city where the Olympics took place. ● Year: The year of the Olympics.  ● Sport: The sport the event is categorized under.  ● Discipline: A subcategory of the sport.  ● Event: The specific event within a discipline.  ● Athlete: The name of the athlete who participated.  ● Gender: The gender of the athlete.  ● Country_Code:  The country code (abbreviation).  ● Country: The full name of the country.  ● Event_gender:   The gender category of the event.  ● Medal: The medal won (Gold, Silver, Bronze) </vt:lpstr>
      <vt:lpstr>1.2 Objective of the project </vt:lpstr>
      <vt:lpstr>2. Data Collection &amp; Preparation </vt:lpstr>
      <vt:lpstr>2.3 Data Cleaning &amp; Preprocessing Before performing any analysis, the data was cleaned by: </vt:lpstr>
      <vt:lpstr>Removing duplicate records with cte as ( select  *, row_number() over(partition by athlete,event,medal) as rn from olympic_data) delete from olympic_data where (athlete, event, medal) in ( select athlete, event, medal from cte where rn&gt;1);  Result: This will delete all duplicate rows from the dataset, and the dataset will be ready to              analyse.  Converting data types for numerical analysis.  Query: alter table Olympic_data modify year int; Result: It will change the datatype of the column year in the dataset.  </vt:lpstr>
      <vt:lpstr>Statistical Analysis &amp; Insights</vt:lpstr>
      <vt:lpstr>Basic overview</vt:lpstr>
      <vt:lpstr>PowerPoint Presentation</vt:lpstr>
      <vt:lpstr>Distribution of medal by country </vt:lpstr>
      <vt:lpstr>Top 10 athletes with most medals </vt:lpstr>
      <vt:lpstr>Medal trends over time </vt:lpstr>
      <vt:lpstr>Top 10 successful sport. </vt:lpstr>
      <vt:lpstr>Gender distribution of medals </vt:lpstr>
      <vt:lpstr> Top 10 countries whose males athletes won gold medal  </vt:lpstr>
      <vt:lpstr> Total athlete in a particular sport discipline </vt:lpstr>
      <vt:lpstr>  Top 5 countries who won maximum number of medals </vt:lpstr>
      <vt:lpstr> Different types of medal won over the years</vt:lpstr>
      <vt:lpstr> Medal distribution according to gender and country. </vt:lpstr>
      <vt:lpstr>PowerPoint Presentation</vt:lpstr>
      <vt:lpstr>Exploratory Data Analysis</vt:lpstr>
      <vt:lpstr>Distributing different types of medals by country  </vt:lpstr>
      <vt:lpstr>Medal trends over time </vt:lpstr>
      <vt:lpstr>Distribution of medal by sport</vt:lpstr>
      <vt:lpstr>Analysing gender distribution in different events  </vt:lpstr>
      <vt:lpstr>Top performing athletes performing all over the world </vt:lpstr>
      <vt:lpstr>Comparison of male and female winners over time. </vt:lpstr>
      <vt:lpstr>Conclusion and recommendations</vt:lpstr>
      <vt:lpstr>Conclusion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Shreya sharan</dc:creator>
  <cp:lastModifiedBy>Shreya sharan</cp:lastModifiedBy>
  <cp:revision>2</cp:revision>
  <dcterms:created xsi:type="dcterms:W3CDTF">2025-03-30T11:22:10Z</dcterms:created>
  <dcterms:modified xsi:type="dcterms:W3CDTF">2025-04-21T14:58:54Z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